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9" r:id="rId2"/>
    <p:sldId id="256" r:id="rId3"/>
    <p:sldId id="298" r:id="rId4"/>
    <p:sldId id="329" r:id="rId5"/>
    <p:sldId id="330" r:id="rId6"/>
    <p:sldId id="328" r:id="rId7"/>
    <p:sldId id="334" r:id="rId8"/>
    <p:sldId id="333" r:id="rId9"/>
    <p:sldId id="325" r:id="rId10"/>
    <p:sldId id="323" r:id="rId11"/>
    <p:sldId id="327" r:id="rId12"/>
    <p:sldId id="332" r:id="rId13"/>
    <p:sldId id="326" r:id="rId14"/>
    <p:sldId id="324" r:id="rId15"/>
    <p:sldId id="322" r:id="rId16"/>
    <p:sldId id="320" r:id="rId17"/>
    <p:sldId id="319" r:id="rId18"/>
    <p:sldId id="301" r:id="rId19"/>
    <p:sldId id="346" r:id="rId20"/>
    <p:sldId id="348" r:id="rId21"/>
    <p:sldId id="350" r:id="rId22"/>
    <p:sldId id="351" r:id="rId23"/>
    <p:sldId id="352" r:id="rId24"/>
    <p:sldId id="305" r:id="rId25"/>
    <p:sldId id="306" r:id="rId26"/>
    <p:sldId id="354" r:id="rId27"/>
    <p:sldId id="359" r:id="rId28"/>
    <p:sldId id="357" r:id="rId29"/>
    <p:sldId id="310" r:id="rId30"/>
    <p:sldId id="311" r:id="rId31"/>
    <p:sldId id="361" r:id="rId32"/>
    <p:sldId id="312" r:id="rId33"/>
    <p:sldId id="363" r:id="rId34"/>
    <p:sldId id="314" r:id="rId35"/>
    <p:sldId id="374" r:id="rId36"/>
    <p:sldId id="369" r:id="rId37"/>
    <p:sldId id="370" r:id="rId38"/>
    <p:sldId id="371" r:id="rId39"/>
    <p:sldId id="315" r:id="rId40"/>
    <p:sldId id="316" r:id="rId41"/>
    <p:sldId id="317" r:id="rId42"/>
    <p:sldId id="318" r:id="rId43"/>
    <p:sldId id="366" r:id="rId44"/>
    <p:sldId id="36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434" autoAdjust="0"/>
  </p:normalViewPr>
  <p:slideViewPr>
    <p:cSldViewPr>
      <p:cViewPr varScale="1">
        <p:scale>
          <a:sx n="108" d="100"/>
          <a:sy n="108" d="100"/>
        </p:scale>
        <p:origin x="-17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артинка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8DFE1-82EC-4A63-9698-AFDFD617E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565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3BAD7-5BB2-4A0A-9791-FD0872BD8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402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E387E-030A-426B-B082-BFE5B5909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038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6C038-C064-4103-A3DA-A3F3DC9ED9D2}" type="datetimeFigureOut">
              <a:rPr lang="ru-RU" smtClean="0"/>
              <a:t>07.09.2021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30D2D-F14D-4B67-B51E-7DA19CD0442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http://www.home-edu.ru/user/f/00001491/profil/Les_pr_24/Pict_pr_24/voln51.jpg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http://www.home-edu.ru/user/f/00001491/profil/Les_pr_24/Pict_pr_24/voln52.jpg" TargetMode="Externa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0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образования «Гомельский государственный медицинский университет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0" y="1844824"/>
            <a:ext cx="9139946" cy="5013177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Кафедра медицинской и биологической физики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Лекция №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1 -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Колебания и волны. Акустика.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омель,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34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cf.ppt-online.org/files/slide/m/MCWLtQEXR2kJyIdH3S8Bp6jDA5sbrhlvo1mn0a/slide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40" y="5494"/>
            <a:ext cx="9169040" cy="6852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93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cf.ppt-online.org/files/slide/m/MCWLtQEXR2kJyIdH3S8Bp6jDA5sbrhlvo1mn0a/slide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23" y="-19053"/>
            <a:ext cx="9181359" cy="6877053"/>
          </a:xfrm>
          <a:prstGeom prst="rect">
            <a:avLst/>
          </a:prstGeom>
          <a:noFill/>
          <a:effectLst>
            <a:outerShdw dir="2940000" sx="2000" sy="2000" algn="ctr" rotWithShape="0">
              <a:schemeClr val="tx2">
                <a:lumMod val="40000"/>
                <a:lumOff val="60000"/>
                <a:alpha val="37000"/>
              </a:schemeClr>
            </a:outerShdw>
            <a:reflection blurRad="1168400" stA="10000" endPos="17000" dist="11303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78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pptcloud3.ams3.digitaloceanspaces.com/slides/pics/001/498/817/original/Slide5.jpg?148025269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62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cf.ppt-online.org/files/slide/m/MCWLtQEXR2kJyIdH3S8Bp6jDA5sbrhlvo1mn0a/slide-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02" y="0"/>
            <a:ext cx="91701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05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cf.ppt-online.org/files/slide/m/MCWLtQEXR2kJyIdH3S8Bp6jDA5sbrhlvo1mn0a/slide-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38" y="0"/>
            <a:ext cx="91737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14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cf.ppt-online.org/files/slide/m/MCWLtQEXR2kJyIdH3S8Bp6jDA5sbrhlvo1mn0a/slide-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26" y="0"/>
            <a:ext cx="91528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04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cf.ppt-online.org/files/slide/m/MCWLtQEXR2kJyIdH3S8Bp6jDA5sbrhlvo1mn0a/slide-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4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cf.ppt-online.org/files/slide/m/MCWLtQEXR2kJyIdH3S8Bp6jDA5sbrhlvo1mn0a/slide-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64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s://cf.ppt-online.org/files/slide/m/MCWLtQEXR2kJyIdH3S8Bp6jDA5sbrhlvo1mn0a/slide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18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8229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56" y="0"/>
            <a:ext cx="8589888" cy="659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66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6863" y="154"/>
            <a:ext cx="7772400" cy="720081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лекции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24744"/>
            <a:ext cx="8568952" cy="5040560"/>
          </a:xfrm>
        </p:spPr>
        <p:txBody>
          <a:bodyPr>
            <a:noAutofit/>
          </a:bodyPr>
          <a:lstStyle/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Механические колебания и волны.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Характеристики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гармонических колебаний. 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Разложение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колебаний в гармонический спектр. 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Эффект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Доплера и его применение для </a:t>
            </a:r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неинвазивного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измерения скорости кровотока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Акустика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Физические характеристики звука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Характеристики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слухового ощущения и их связь с физическими характеристиками звука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Закон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Вебера-</a:t>
            </a:r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Фехнера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Уровни интенсивности и уровни громкости звука. Единицы их измерения - децибелы и фоны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Аудиометрия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Фонокардиография.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Blip>
                <a:blip r:embed="rId2"/>
              </a:buBlip>
            </a:pPr>
            <a:endParaRPr lang="ru-RU" sz="2400" b="1" dirty="0">
              <a:solidFill>
                <a:srgbClr val="000066"/>
              </a:solidFill>
            </a:endParaRPr>
          </a:p>
          <a:p>
            <a:pPr algn="just">
              <a:buBlip>
                <a:blip r:embed="rId2"/>
              </a:buBlip>
            </a:pPr>
            <a:endParaRPr lang="ru-RU" sz="2400" b="1" dirty="0">
              <a:solidFill>
                <a:srgbClr val="000066"/>
              </a:solidFill>
              <a:latin typeface="Arial" charset="0"/>
            </a:endParaRPr>
          </a:p>
          <a:p>
            <a:pPr>
              <a:spcBef>
                <a:spcPct val="0"/>
              </a:spcBef>
            </a:pPr>
            <a:r>
              <a:rPr lang="ru-RU" sz="2400" b="1" dirty="0" smtClean="0">
                <a:solidFill>
                  <a:srgbClr val="000066"/>
                </a:solidFill>
              </a:rPr>
              <a:t> </a:t>
            </a:r>
            <a:endParaRPr lang="ru-RU" sz="2400" b="1" dirty="0">
              <a:solidFill>
                <a:srgbClr val="000066"/>
              </a:solidFill>
            </a:endParaRPr>
          </a:p>
          <a:p>
            <a:pPr algn="just">
              <a:buBlip>
                <a:blip r:embed="rId2"/>
              </a:buBlip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Основные характеристики механические волны.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Уравнение механической волны, график.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Энергия механической волны, вектор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Умова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Резонанс. Гармонический анализ сложных колебаний.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Акустика. Диаграмма слышимости.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Эффект Доплера.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Ультразвук и его свойства.</a:t>
            </a:r>
          </a:p>
          <a:p>
            <a:pPr algn="just">
              <a:buBlip>
                <a:blip r:embed="rId2"/>
              </a:buBlip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Акустические и ультразвуковые методы исследования и воздействия в медицине.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H:\Лекция № 3\sl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6430962" cy="611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Прямоугольник 8"/>
          <p:cNvSpPr>
            <a:spLocks noChangeArrowheads="1"/>
          </p:cNvSpPr>
          <p:nvPr/>
        </p:nvSpPr>
        <p:spPr bwMode="auto">
          <a:xfrm>
            <a:off x="6804025" y="549275"/>
            <a:ext cx="1928813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1800"/>
              <a:t>Совокупность гармонических колебаний, на которые разложено сложное колебание, называется </a:t>
            </a:r>
            <a:r>
              <a:rPr lang="ru-RU" sz="1800" i="1"/>
              <a:t>гармоническим спектром сложного колебания.</a:t>
            </a:r>
            <a:endParaRPr lang="ru-RU" sz="1800"/>
          </a:p>
        </p:txBody>
      </p:sp>
      <p:sp>
        <p:nvSpPr>
          <p:cNvPr id="10244" name="Прямоугольник 9"/>
          <p:cNvSpPr>
            <a:spLocks noChangeArrowheads="1"/>
          </p:cNvSpPr>
          <p:nvPr/>
        </p:nvSpPr>
        <p:spPr bwMode="auto">
          <a:xfrm>
            <a:off x="6715125" y="4549775"/>
            <a:ext cx="22860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1400"/>
              <a:t>Гармонический спектр удобно представить как набор частот (или круговых частот) отдельных гармоник совместно с соответствующими им амплитудами. </a:t>
            </a:r>
          </a:p>
        </p:txBody>
      </p:sp>
    </p:spTree>
    <p:extLst>
      <p:ext uri="{BB962C8B-B14F-4D97-AF65-F5344CB8AC3E}">
        <p14:creationId xmlns:p14="http://schemas.microsoft.com/office/powerpoint/2010/main" val="124029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04813"/>
            <a:ext cx="6492875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0" y="376238"/>
            <a:ext cx="262890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078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323850" y="333375"/>
            <a:ext cx="4624388" cy="5356225"/>
          </a:xfrm>
          <a:prstGeom prst="rect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1800" b="1" u="sng">
                <a:solidFill>
                  <a:srgbClr val="FF0000"/>
                </a:solidFill>
              </a:rPr>
              <a:t>Поперечная механическая волна - </a:t>
            </a:r>
            <a:r>
              <a:rPr lang="ru-RU" sz="1800"/>
              <a:t>волна, в которой </a:t>
            </a:r>
            <a:r>
              <a:rPr lang="ru-RU" sz="1800" b="1">
                <a:solidFill>
                  <a:srgbClr val="000066"/>
                </a:solidFill>
              </a:rPr>
              <a:t>частицы среды колеблются перпендикулярно направлению распространения волны.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180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1800" i="1">
                <a:solidFill>
                  <a:srgbClr val="C00000"/>
                </a:solidFill>
              </a:rPr>
              <a:t>Поперечные волны распространяются только в твердых телах..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1800" b="1" u="sng">
                <a:solidFill>
                  <a:srgbClr val="FF0000"/>
                </a:solidFill>
              </a:rPr>
              <a:t>Продольная волна </a:t>
            </a:r>
            <a:r>
              <a:rPr lang="ru-RU" sz="1800"/>
              <a:t>- волна, в которой </a:t>
            </a:r>
            <a:r>
              <a:rPr lang="ru-RU" sz="1800" b="1">
                <a:solidFill>
                  <a:srgbClr val="000066"/>
                </a:solidFill>
              </a:rPr>
              <a:t>колебания частиц среды происходит вдоль направления распространения волны.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1800" i="1">
                <a:solidFill>
                  <a:srgbClr val="C00000"/>
                </a:solidFill>
              </a:rPr>
              <a:t>Продольные волны могут распространятся в любой среде.</a:t>
            </a:r>
          </a:p>
        </p:txBody>
      </p:sp>
      <p:pic>
        <p:nvPicPr>
          <p:cNvPr id="12291" name="Picture 2" descr="http://www.home-edu.ru/user/f/00001491/profil/Les_pr_24/Pict_pr_24/voln51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333375"/>
            <a:ext cx="3679825" cy="267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1" descr="http://www.home-edu.ru/user/f/00001491/profil/Les_pr_24/Pict_pr_24/voln52.jpg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650" y="3429000"/>
            <a:ext cx="3881438" cy="269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512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8300"/>
            <a:ext cx="7924800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287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f.ppt-online.org/files/slide/m/MCWLtQEXR2kJyIdH3S8Bp6jDA5sbrhlvo1mn0a/slide-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080" y="-27384"/>
            <a:ext cx="9226256" cy="6910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31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f.ppt-online.org/files/slide/m/MCWLtQEXR2kJyIdH3S8Bp6jDA5sbrhlvo1mn0a/slide-1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530"/>
            <a:ext cx="9143999" cy="683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43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468313" y="333375"/>
            <a:ext cx="3522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u="sng">
                <a:solidFill>
                  <a:srgbClr val="FF0000"/>
                </a:solidFill>
              </a:rPr>
              <a:t>Эффект Доплера</a:t>
            </a: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4211638" y="323850"/>
            <a:ext cx="4572000" cy="1939925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b="1" u="sng">
                <a:solidFill>
                  <a:srgbClr val="002060"/>
                </a:solidFill>
              </a:rPr>
              <a:t>Эффектом Доплера </a:t>
            </a:r>
            <a:r>
              <a:rPr lang="ru-RU" sz="2000"/>
              <a:t>называют </a:t>
            </a:r>
            <a:r>
              <a:rPr lang="ru-RU" sz="2000" b="1">
                <a:solidFill>
                  <a:srgbClr val="C00000"/>
                </a:solidFill>
              </a:rPr>
              <a:t>изменение частоты волн, воспринимаемых наблюдателем </a:t>
            </a:r>
            <a:r>
              <a:rPr lang="ru-RU" sz="2000"/>
              <a:t>(приемником волн), </a:t>
            </a:r>
            <a:r>
              <a:rPr lang="ru-RU" sz="2000" b="1">
                <a:solidFill>
                  <a:srgbClr val="0066FF"/>
                </a:solidFill>
              </a:rPr>
              <a:t>вследствие относительного движения источника волн и наблюдателя.</a:t>
            </a:r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4364038" y="2584450"/>
            <a:ext cx="44196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rgbClr val="0000FF"/>
                </a:solidFill>
              </a:rPr>
              <a:t>Если источник сближается  с  приемником   </a:t>
            </a:r>
            <a:r>
              <a:rPr lang="ru-RU" sz="1800" b="1" dirty="0">
                <a:solidFill>
                  <a:srgbClr val="0000FF"/>
                </a:solidFill>
                <a:cs typeface="Times New Roman" panose="02020603050405020304" pitchFamily="18" charset="0"/>
              </a:rPr>
              <a:t>, то  частота принимаемой волны увеличивается</a:t>
            </a:r>
            <a:r>
              <a:rPr lang="ru-RU" sz="1800" dirty="0">
                <a:cs typeface="Times New Roman" panose="02020603050405020304" pitchFamily="18" charset="0"/>
              </a:rPr>
              <a:t>, 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sz="1800" b="1" dirty="0">
                <a:solidFill>
                  <a:srgbClr val="990099"/>
                </a:solidFill>
              </a:rPr>
              <a:t>при удалении – уменьшается</a:t>
            </a:r>
            <a:r>
              <a:rPr lang="ru-RU" sz="1800" b="1" dirty="0">
                <a:solidFill>
                  <a:srgbClr val="990099"/>
                </a:solidFill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solidFill>
                  <a:srgbClr val="990099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3713" y="4321175"/>
            <a:ext cx="7173912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buFont typeface="Wingdings" pitchFamily="2" charset="2"/>
              <a:buChar char="v"/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Верхние знаки в числителе  и  знаменателе </a:t>
            </a:r>
            <a:r>
              <a:rPr lang="ru-RU" b="1" dirty="0">
                <a:latin typeface="Arial" charset="0"/>
              </a:rPr>
              <a:t>этой формулы соответствуют </a:t>
            </a:r>
            <a:r>
              <a:rPr lang="ru-RU" b="1" i="1" u="sng" dirty="0">
                <a:solidFill>
                  <a:srgbClr val="000066"/>
                </a:solidFill>
                <a:latin typeface="Arial" charset="0"/>
              </a:rPr>
              <a:t>сближению источника и приемника</a:t>
            </a:r>
            <a:r>
              <a:rPr lang="ru-RU" b="1" dirty="0">
                <a:latin typeface="Arial" charset="0"/>
              </a:rPr>
              <a:t>, </a:t>
            </a:r>
          </a:p>
          <a:p>
            <a:pPr marL="285750" indent="-285750" eaLnBrk="1" hangingPunct="1">
              <a:buFont typeface="Wingdings" pitchFamily="2" charset="2"/>
              <a:buChar char="v"/>
              <a:defRPr/>
            </a:pPr>
            <a:endParaRPr lang="ru-RU" b="1" dirty="0">
              <a:latin typeface="Arial" charset="0"/>
            </a:endParaRPr>
          </a:p>
          <a:p>
            <a:pPr marL="285750" indent="-285750" eaLnBrk="1" hangingPunct="1">
              <a:buFont typeface="Wingdings" pitchFamily="2" charset="2"/>
              <a:buChar char="v"/>
              <a:defRPr/>
            </a:pPr>
            <a:r>
              <a:rPr lang="ru-RU" b="1" dirty="0">
                <a:latin typeface="Arial" charset="0"/>
              </a:rPr>
              <a:t> </a:t>
            </a:r>
            <a:r>
              <a:rPr lang="ru-RU" b="1" i="1" u="sng" dirty="0">
                <a:solidFill>
                  <a:srgbClr val="FF0000"/>
                </a:solidFill>
                <a:latin typeface="Arial" charset="0"/>
              </a:rPr>
              <a:t>нижние знаки – их взаимному   удалению.</a:t>
            </a:r>
          </a:p>
        </p:txBody>
      </p:sp>
      <p:sp>
        <p:nvSpPr>
          <p:cNvPr id="13320" name="Прямоугольник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708400" y="5840413"/>
            <a:ext cx="4572000" cy="671209"/>
          </a:xfrm>
          <a:prstGeom prst="rect">
            <a:avLst/>
          </a:prstGeom>
          <a:blipFill rotWithShape="1">
            <a:blip r:embed="rId2"/>
            <a:stretch>
              <a:fillRect l="-1067" t="-4545" b="-14545"/>
            </a:stretch>
          </a:blipFill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r>
              <a:rPr lang="ru-RU">
                <a:noFill/>
                <a:latin typeface="Arial" charset="0"/>
              </a:rPr>
              <a:t> </a:t>
            </a:r>
          </a:p>
        </p:txBody>
      </p:sp>
      <p:pic>
        <p:nvPicPr>
          <p:cNvPr id="1536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2420938"/>
            <a:ext cx="4365625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9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713788" cy="6408737"/>
          </a:xfrm>
        </p:spPr>
        <p:txBody>
          <a:bodyPr>
            <a:normAutofit fontScale="85000" lnSpcReduction="10000"/>
          </a:bodyPr>
          <a:lstStyle/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r>
              <a:rPr lang="ru-RU" sz="2400" b="1" dirty="0" smtClean="0">
                <a:solidFill>
                  <a:srgbClr val="FF0000"/>
                </a:solidFill>
              </a:rPr>
              <a:t>	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Акустика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раздел физики, </a:t>
            </a:r>
            <a:r>
              <a:rPr lang="ru-RU" sz="28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изучающий звуковые явления.</a:t>
            </a:r>
            <a:r>
              <a:rPr lang="ru-RU" sz="28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endParaRPr lang="ru-RU" sz="2400" dirty="0" smtClean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r>
              <a:rPr lang="ru-RU" sz="2000" b="1" i="1" dirty="0" smtClean="0">
                <a:solidFill>
                  <a:srgbClr val="FF0000"/>
                </a:solidFill>
              </a:rPr>
              <a:t>	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</a:t>
            </a:r>
            <a:r>
              <a:rPr lang="ru-RU" sz="2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распространяющиеся в упругой среде </a:t>
            </a:r>
            <a:r>
              <a:rPr lang="ru-RU" sz="20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механические колебания</a:t>
            </a:r>
            <a:r>
              <a:rPr lang="ru-RU" sz="2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частотой от </a:t>
            </a:r>
            <a:r>
              <a:rPr lang="ru-RU" sz="2000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16Гц</a:t>
            </a:r>
            <a:r>
              <a:rPr lang="ru-RU" sz="2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20000Гц.</a:t>
            </a: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endParaRPr lang="ru-RU" sz="2000" dirty="0" smtClean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r>
              <a:rPr lang="ru-RU" sz="20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Механические волны</a:t>
            </a:r>
            <a:r>
              <a:rPr lang="ru-RU" sz="2000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диапазона называют </a:t>
            </a:r>
            <a:r>
              <a:rPr lang="ru-RU" sz="20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звуковыми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как их воздействие на слуховой аппарат человека приводит к формированию </a:t>
            </a:r>
            <a:r>
              <a:rPr lang="ru-RU" sz="20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слухового ощущения.</a:t>
            </a: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частот:  </a:t>
            </a:r>
            <a:r>
              <a:rPr lang="ru-RU" sz="2000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 16 Гц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инфразвук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20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 20 к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Гц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0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ультразвук.</a:t>
            </a:r>
          </a:p>
          <a:p>
            <a:pPr marL="0" indent="0" algn="just" eaLnBrk="1" hangingPunct="1">
              <a:lnSpc>
                <a:spcPct val="50000"/>
              </a:lnSpc>
              <a:buFontTx/>
              <a:buNone/>
              <a:tabLst>
                <a:tab pos="355600" algn="l"/>
              </a:tabLst>
            </a:pPr>
            <a:endParaRPr lang="ru-RU" sz="2000" dirty="0" smtClean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r>
              <a:rPr lang="ru-RU" sz="20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Источником звука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тело любой природы, находящееся в колебательном движении </a:t>
            </a: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endParaRPr lang="ru-RU" sz="20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акустических волн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определяется свойствами среды:</a:t>
            </a: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r>
              <a:rPr lang="ru-RU" sz="20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модулем упругости и </a:t>
            </a:r>
            <a:r>
              <a:rPr lang="el-GR" sz="20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ru-RU" sz="20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–плотностью </a:t>
            </a: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endParaRPr lang="ru-RU" sz="1600" i="1" dirty="0" smtClean="0"/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endPara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endParaRPr lang="ru-RU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звука </a:t>
            </a:r>
            <a:r>
              <a:rPr lang="ru-RU" sz="1800" b="1" u="sng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воздухе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нормальных условиях </a:t>
            </a: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 м/сек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зависит от давления и температуры среды</a:t>
            </a: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r>
              <a:rPr lang="ru-RU" sz="18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жидких средах и для мягких тканей тела человека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~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1500 м/сек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Tx/>
              <a:buNone/>
              <a:tabLst>
                <a:tab pos="355600" algn="l"/>
              </a:tabLst>
            </a:pPr>
            <a:r>
              <a:rPr lang="ru-RU" sz="18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твердых телах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~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3000-6000 м/сек </a:t>
            </a:r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444208" y="4221088"/>
            <a:ext cx="2520280" cy="109446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</p:spPr>
        <p:txBody>
          <a:bodyPr/>
          <a:lstStyle/>
          <a:p>
            <a:pPr eaLnBrk="1" hangingPunct="1">
              <a:defRPr/>
            </a:pPr>
            <a:r>
              <a:rPr lang="ru-RU">
                <a:noFill/>
                <a:latin typeface="Arial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12550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82" y="-10384"/>
            <a:ext cx="8229600" cy="540940"/>
          </a:xfrm>
        </p:spPr>
        <p:txBody>
          <a:bodyPr>
            <a:noAutofit/>
          </a:bodyPr>
          <a:lstStyle/>
          <a:p>
            <a:pPr eaLnBrk="1" hangingPunct="1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Звуки разделяют на </a:t>
            </a:r>
            <a:r>
              <a:rPr lang="ru-RU" sz="24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шумы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945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8312" y="620712"/>
            <a:ext cx="4067373" cy="5904632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ru-RU" sz="18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Простой тон-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звуковое колебание, происходящее по гармоническому закону, </a:t>
            </a:r>
            <a:r>
              <a:rPr lang="ru-RU" sz="18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</a:t>
            </a:r>
            <a:r>
              <a:rPr lang="ru-RU" sz="18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определенную частоту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(может быть получен: камертон, звуковой генератор)</a:t>
            </a:r>
          </a:p>
          <a:p>
            <a:pPr algn="just" eaLnBrk="1" hangingPunct="1"/>
            <a:r>
              <a:rPr lang="ru-RU" sz="18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Сложный тон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 может быть разложен на простые в ряд Фурье, имеет </a:t>
            </a:r>
            <a:r>
              <a:rPr lang="ru-RU" sz="18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линейчатый частотный спектр.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(звуки музыкальных инструментов, гласные звуки речи).</a:t>
            </a:r>
            <a:r>
              <a:rPr lang="ru-RU" sz="18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 всех частот с указанием их интенсивностей называется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акустическим спектром сложного тона</a:t>
            </a:r>
          </a:p>
          <a:p>
            <a:pPr algn="just" eaLnBrk="1" hangingPunct="1"/>
            <a:r>
              <a:rPr lang="ru-RU" sz="1800" b="1" i="1" u="sng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Шумом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звук, отличающийся сложной, неповторяющейся временной зависимостью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</a:t>
            </a:r>
            <a:r>
              <a:rPr lang="ru-RU" sz="1800" b="1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сплошной акустический спектр</a:t>
            </a:r>
          </a:p>
        </p:txBody>
      </p:sp>
      <p:grpSp>
        <p:nvGrpSpPr>
          <p:cNvPr id="19460" name="Group 6"/>
          <p:cNvGrpSpPr>
            <a:grpSpLocks/>
          </p:cNvGrpSpPr>
          <p:nvPr/>
        </p:nvGrpSpPr>
        <p:grpSpPr bwMode="auto">
          <a:xfrm>
            <a:off x="4716463" y="1125538"/>
            <a:ext cx="2886075" cy="2163762"/>
            <a:chOff x="2130" y="2130"/>
            <a:chExt cx="4544" cy="3408"/>
          </a:xfrm>
        </p:grpSpPr>
        <p:sp>
          <p:nvSpPr>
            <p:cNvPr id="19464" name="Line 7"/>
            <p:cNvSpPr>
              <a:spLocks noChangeShapeType="1"/>
            </p:cNvSpPr>
            <p:nvPr/>
          </p:nvSpPr>
          <p:spPr bwMode="auto">
            <a:xfrm flipV="1">
              <a:off x="3124" y="2272"/>
              <a:ext cx="0" cy="255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65" name="Line 8"/>
            <p:cNvSpPr>
              <a:spLocks noChangeShapeType="1"/>
            </p:cNvSpPr>
            <p:nvPr/>
          </p:nvSpPr>
          <p:spPr bwMode="auto">
            <a:xfrm flipV="1">
              <a:off x="3550" y="3124"/>
              <a:ext cx="0" cy="170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66" name="Line 9"/>
            <p:cNvSpPr>
              <a:spLocks noChangeShapeType="1"/>
            </p:cNvSpPr>
            <p:nvPr/>
          </p:nvSpPr>
          <p:spPr bwMode="auto">
            <a:xfrm>
              <a:off x="3124" y="4828"/>
              <a:ext cx="312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67" name="Line 10"/>
            <p:cNvSpPr>
              <a:spLocks noChangeShapeType="1"/>
            </p:cNvSpPr>
            <p:nvPr/>
          </p:nvSpPr>
          <p:spPr bwMode="auto">
            <a:xfrm flipV="1">
              <a:off x="3976" y="3834"/>
              <a:ext cx="0" cy="99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68" name="Line 11"/>
            <p:cNvSpPr>
              <a:spLocks noChangeShapeType="1"/>
            </p:cNvSpPr>
            <p:nvPr/>
          </p:nvSpPr>
          <p:spPr bwMode="auto">
            <a:xfrm flipV="1">
              <a:off x="4402" y="4402"/>
              <a:ext cx="0" cy="42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69" name="Line 12"/>
            <p:cNvSpPr>
              <a:spLocks noChangeShapeType="1"/>
            </p:cNvSpPr>
            <p:nvPr/>
          </p:nvSpPr>
          <p:spPr bwMode="auto">
            <a:xfrm flipV="1">
              <a:off x="4828" y="4544"/>
              <a:ext cx="0" cy="28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0" name="Line 13"/>
            <p:cNvSpPr>
              <a:spLocks noChangeShapeType="1"/>
            </p:cNvSpPr>
            <p:nvPr/>
          </p:nvSpPr>
          <p:spPr bwMode="auto">
            <a:xfrm flipV="1">
              <a:off x="5254" y="4686"/>
              <a:ext cx="0" cy="14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1" name="Text Box 14"/>
            <p:cNvSpPr txBox="1">
              <a:spLocks noChangeArrowheads="1"/>
            </p:cNvSpPr>
            <p:nvPr/>
          </p:nvSpPr>
          <p:spPr bwMode="auto">
            <a:xfrm>
              <a:off x="3266" y="4970"/>
              <a:ext cx="568" cy="426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  <a:sym typeface="Symbol" panose="05050102010706020507" pitchFamily="18" charset="2"/>
                </a:rPr>
                <a:t></a:t>
              </a:r>
              <a:r>
                <a:rPr lang="ru-RU" sz="1200" baseline="-25000">
                  <a:latin typeface="Times New Roman" panose="02020603050405020304" pitchFamily="18" charset="0"/>
                </a:rPr>
                <a:t>0</a:t>
              </a:r>
              <a:endParaRPr lang="ru-RU" sz="1800"/>
            </a:p>
          </p:txBody>
        </p:sp>
        <p:sp>
          <p:nvSpPr>
            <p:cNvPr id="19472" name="Text Box 15"/>
            <p:cNvSpPr txBox="1">
              <a:spLocks noChangeArrowheads="1"/>
            </p:cNvSpPr>
            <p:nvPr/>
          </p:nvSpPr>
          <p:spPr bwMode="auto">
            <a:xfrm>
              <a:off x="5822" y="4970"/>
              <a:ext cx="852" cy="56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  <a:sym typeface="Symbol" panose="05050102010706020507" pitchFamily="18" charset="2"/>
                </a:rPr>
                <a:t></a:t>
              </a:r>
              <a:r>
                <a:rPr lang="ru-RU" sz="1200">
                  <a:latin typeface="Times New Roman" panose="02020603050405020304" pitchFamily="18" charset="0"/>
                </a:rPr>
                <a:t>, Гц</a:t>
              </a:r>
              <a:endParaRPr lang="ru-RU" sz="1800"/>
            </a:p>
          </p:txBody>
        </p:sp>
        <p:sp>
          <p:nvSpPr>
            <p:cNvPr id="19473" name="Text Box 16"/>
            <p:cNvSpPr txBox="1">
              <a:spLocks noChangeArrowheads="1"/>
            </p:cNvSpPr>
            <p:nvPr/>
          </p:nvSpPr>
          <p:spPr bwMode="auto">
            <a:xfrm>
              <a:off x="3692" y="4970"/>
              <a:ext cx="2130" cy="426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</a:rPr>
                <a:t>2</a:t>
              </a:r>
              <a:r>
                <a:rPr lang="ru-RU" sz="1200">
                  <a:latin typeface="Times New Roman" panose="02020603050405020304" pitchFamily="18" charset="0"/>
                  <a:sym typeface="Symbol" panose="05050102010706020507" pitchFamily="18" charset="2"/>
                </a:rPr>
                <a:t></a:t>
              </a:r>
              <a:r>
                <a:rPr lang="ru-RU" sz="1200" baseline="-25000">
                  <a:latin typeface="Times New Roman" panose="02020603050405020304" pitchFamily="18" charset="0"/>
                </a:rPr>
                <a:t>0</a:t>
              </a:r>
              <a:r>
                <a:rPr lang="ru-RU" sz="1200">
                  <a:latin typeface="Times New Roman" panose="02020603050405020304" pitchFamily="18" charset="0"/>
                </a:rPr>
                <a:t>   3</a:t>
              </a:r>
              <a:r>
                <a:rPr lang="ru-RU" sz="1200">
                  <a:latin typeface="Times New Roman" panose="02020603050405020304" pitchFamily="18" charset="0"/>
                  <a:sym typeface="Symbol" panose="05050102010706020507" pitchFamily="18" charset="2"/>
                </a:rPr>
                <a:t></a:t>
              </a:r>
              <a:r>
                <a:rPr lang="ru-RU" sz="1200" baseline="-25000">
                  <a:latin typeface="Times New Roman" panose="02020603050405020304" pitchFamily="18" charset="0"/>
                </a:rPr>
                <a:t>0</a:t>
              </a:r>
              <a:r>
                <a:rPr lang="ru-RU" sz="1200">
                  <a:latin typeface="Times New Roman" panose="02020603050405020304" pitchFamily="18" charset="0"/>
                </a:rPr>
                <a:t>  4</a:t>
              </a:r>
              <a:r>
                <a:rPr lang="ru-RU" sz="1200">
                  <a:latin typeface="Times New Roman" panose="02020603050405020304" pitchFamily="18" charset="0"/>
                  <a:sym typeface="Symbol" panose="05050102010706020507" pitchFamily="18" charset="2"/>
                </a:rPr>
                <a:t></a:t>
              </a:r>
              <a:r>
                <a:rPr lang="ru-RU" sz="1200" baseline="-25000">
                  <a:latin typeface="Times New Roman" panose="02020603050405020304" pitchFamily="18" charset="0"/>
                </a:rPr>
                <a:t>0   </a:t>
              </a:r>
              <a:r>
                <a:rPr lang="ru-RU" sz="1200">
                  <a:latin typeface="Times New Roman" panose="02020603050405020304" pitchFamily="18" charset="0"/>
                </a:rPr>
                <a:t>5</a:t>
              </a:r>
              <a:r>
                <a:rPr lang="ru-RU" sz="1200">
                  <a:latin typeface="Times New Roman" panose="02020603050405020304" pitchFamily="18" charset="0"/>
                  <a:sym typeface="Symbol" panose="05050102010706020507" pitchFamily="18" charset="2"/>
                </a:rPr>
                <a:t></a:t>
              </a:r>
              <a:r>
                <a:rPr lang="ru-RU" sz="1200" baseline="-25000">
                  <a:latin typeface="Times New Roman" panose="02020603050405020304" pitchFamily="18" charset="0"/>
                </a:rPr>
                <a:t>0</a:t>
              </a:r>
              <a:endParaRPr lang="ru-RU" sz="1800"/>
            </a:p>
          </p:txBody>
        </p:sp>
        <p:sp>
          <p:nvSpPr>
            <p:cNvPr id="19474" name="Text Box 17"/>
            <p:cNvSpPr txBox="1">
              <a:spLocks noChangeArrowheads="1"/>
            </p:cNvSpPr>
            <p:nvPr/>
          </p:nvSpPr>
          <p:spPr bwMode="auto">
            <a:xfrm>
              <a:off x="2130" y="2130"/>
              <a:ext cx="852" cy="56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</a:rPr>
                <a:t>А,%</a:t>
              </a:r>
              <a:endParaRPr lang="ru-RU" sz="1800"/>
            </a:p>
          </p:txBody>
        </p:sp>
        <p:sp>
          <p:nvSpPr>
            <p:cNvPr id="19475" name="Line 18"/>
            <p:cNvSpPr>
              <a:spLocks noChangeShapeType="1"/>
            </p:cNvSpPr>
            <p:nvPr/>
          </p:nvSpPr>
          <p:spPr bwMode="auto">
            <a:xfrm flipH="1">
              <a:off x="2982" y="3124"/>
              <a:ext cx="14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6" name="Line 19"/>
            <p:cNvSpPr>
              <a:spLocks noChangeShapeType="1"/>
            </p:cNvSpPr>
            <p:nvPr/>
          </p:nvSpPr>
          <p:spPr bwMode="auto">
            <a:xfrm flipH="1">
              <a:off x="2982" y="3976"/>
              <a:ext cx="142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77" name="Text Box 20"/>
            <p:cNvSpPr txBox="1">
              <a:spLocks noChangeArrowheads="1"/>
            </p:cNvSpPr>
            <p:nvPr/>
          </p:nvSpPr>
          <p:spPr bwMode="auto">
            <a:xfrm>
              <a:off x="2130" y="2840"/>
              <a:ext cx="710" cy="56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</a:rPr>
                <a:t>100</a:t>
              </a:r>
              <a:endParaRPr lang="ru-RU" sz="1800"/>
            </a:p>
          </p:txBody>
        </p:sp>
        <p:sp>
          <p:nvSpPr>
            <p:cNvPr id="19478" name="Text Box 21"/>
            <p:cNvSpPr txBox="1">
              <a:spLocks noChangeArrowheads="1"/>
            </p:cNvSpPr>
            <p:nvPr/>
          </p:nvSpPr>
          <p:spPr bwMode="auto">
            <a:xfrm>
              <a:off x="2272" y="3692"/>
              <a:ext cx="710" cy="56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</a:rPr>
                <a:t>50</a:t>
              </a:r>
              <a:endParaRPr lang="ru-RU" sz="1800"/>
            </a:p>
          </p:txBody>
        </p:sp>
        <p:sp>
          <p:nvSpPr>
            <p:cNvPr id="19479" name="Text Box 22"/>
            <p:cNvSpPr txBox="1">
              <a:spLocks noChangeArrowheads="1"/>
            </p:cNvSpPr>
            <p:nvPr/>
          </p:nvSpPr>
          <p:spPr bwMode="auto">
            <a:xfrm>
              <a:off x="2272" y="4544"/>
              <a:ext cx="710" cy="568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</a:rPr>
                <a:t>  0</a:t>
              </a:r>
              <a:endParaRPr lang="ru-RU" sz="1800"/>
            </a:p>
          </p:txBody>
        </p:sp>
      </p:grpSp>
      <p:sp>
        <p:nvSpPr>
          <p:cNvPr id="19461" name="Rectangle 23"/>
          <p:cNvSpPr>
            <a:spLocks noChangeArrowheads="1"/>
          </p:cNvSpPr>
          <p:nvPr/>
        </p:nvSpPr>
        <p:spPr bwMode="auto">
          <a:xfrm>
            <a:off x="6300788" y="817563"/>
            <a:ext cx="27051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/>
              <a:t>Рис. 1.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 b="1">
                <a:solidFill>
                  <a:srgbClr val="FF0000"/>
                </a:solidFill>
              </a:rPr>
              <a:t>Спектр сложного тона</a:t>
            </a:r>
            <a:r>
              <a:rPr lang="ru-RU" sz="1600" b="1"/>
              <a:t>.</a:t>
            </a:r>
            <a:r>
              <a:rPr lang="ru-RU" sz="1600"/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>
                <a:sym typeface="Symbol" panose="05050102010706020507" pitchFamily="18" charset="2"/>
              </a:rPr>
              <a:t></a:t>
            </a:r>
            <a:r>
              <a:rPr lang="ru-RU" sz="1600" baseline="-25000"/>
              <a:t>0</a:t>
            </a:r>
            <a:r>
              <a:rPr lang="ru-RU" sz="1600">
                <a:sym typeface="Symbol" panose="05050102010706020507" pitchFamily="18" charset="2"/>
              </a:rPr>
              <a:t> – </a:t>
            </a:r>
            <a:r>
              <a:rPr lang="ru-RU" sz="1600" b="1" i="1">
                <a:solidFill>
                  <a:srgbClr val="3333FF"/>
                </a:solidFill>
                <a:sym typeface="Symbol" panose="05050102010706020507" pitchFamily="18" charset="2"/>
              </a:rPr>
              <a:t>основной тон</a:t>
            </a:r>
            <a:r>
              <a:rPr lang="ru-RU" sz="1600">
                <a:sym typeface="Symbol" panose="05050102010706020507" pitchFamily="18" charset="2"/>
              </a:rPr>
              <a:t>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600">
                <a:sym typeface="Symbol" panose="05050102010706020507" pitchFamily="18" charset="2"/>
              </a:rPr>
              <a:t>2</a:t>
            </a:r>
            <a:r>
              <a:rPr lang="ru-RU" sz="1600" baseline="-25000"/>
              <a:t>0</a:t>
            </a:r>
            <a:r>
              <a:rPr lang="ru-RU" sz="1600">
                <a:sym typeface="Symbol" panose="05050102010706020507" pitchFamily="18" charset="2"/>
              </a:rPr>
              <a:t>, 3</a:t>
            </a:r>
            <a:r>
              <a:rPr lang="ru-RU" sz="1600" baseline="-25000"/>
              <a:t>0</a:t>
            </a:r>
            <a:r>
              <a:rPr lang="ru-RU" sz="1600">
                <a:sym typeface="Symbol" panose="05050102010706020507" pitchFamily="18" charset="2"/>
              </a:rPr>
              <a:t> и т.д. – </a:t>
            </a:r>
            <a:r>
              <a:rPr lang="ru-RU" sz="1600" b="1" i="1">
                <a:solidFill>
                  <a:srgbClr val="3333FF"/>
                </a:solidFill>
                <a:sym typeface="Symbol" panose="05050102010706020507" pitchFamily="18" charset="2"/>
              </a:rPr>
              <a:t>обертоны</a:t>
            </a:r>
            <a:r>
              <a:rPr lang="ru-RU" sz="1600">
                <a:sym typeface="Symbol" panose="05050102010706020507" pitchFamily="18" charset="2"/>
              </a:rPr>
              <a:t> </a:t>
            </a:r>
          </a:p>
        </p:txBody>
      </p:sp>
      <p:pic>
        <p:nvPicPr>
          <p:cNvPr id="19462" name="Picture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644900"/>
            <a:ext cx="29527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Rectangle 37"/>
          <p:cNvSpPr>
            <a:spLocks noChangeArrowheads="1"/>
          </p:cNvSpPr>
          <p:nvPr/>
        </p:nvSpPr>
        <p:spPr bwMode="auto">
          <a:xfrm>
            <a:off x="4932363" y="5876925"/>
            <a:ext cx="3671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sz="1800" i="1">
                <a:solidFill>
                  <a:srgbClr val="FF0000"/>
                </a:solidFill>
              </a:rPr>
              <a:t>сплошной акустический спектр</a:t>
            </a:r>
          </a:p>
        </p:txBody>
      </p:sp>
    </p:spTree>
    <p:extLst>
      <p:ext uri="{BB962C8B-B14F-4D97-AF65-F5344CB8AC3E}">
        <p14:creationId xmlns:p14="http://schemas.microsoft.com/office/powerpoint/2010/main" val="165141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cf.ppt-online.org/files/slide/m/MCWLtQEXR2kJyIdH3S8Bp6jDA5sbrhlvo1mn0a/slide-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75" y="0"/>
            <a:ext cx="91565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38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96752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биологическая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физика: Учеб. для вузов /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А.Н. Ремизов, А.Г. Максина, А.Я.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Потапенко. – М.: Дрофа, 2004. – 560 с.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Ливенцев Н.М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Курс физики Т.1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6-е изд., доп. — Москва: Высшая школа, 1978. — 336 с.: ил. 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Савельев И.В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 общей физики: в 5 кн. – М.: АСТ: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Астрель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2008.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08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f.ppt-online.org/files/slide/m/MCWLtQEXR2kJyIdH3S8Bp6jDA5sbrhlvo1mn0a/slide-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1346"/>
            <a:ext cx="9144000" cy="6869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487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75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 слышимости.</a:t>
            </a:r>
            <a:br>
              <a:rPr lang="ru-RU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Порог слышимости и порог болевого ощущения</a:t>
            </a:r>
          </a:p>
        </p:txBody>
      </p:sp>
      <p:sp>
        <p:nvSpPr>
          <p:cNvPr id="21507" name="Rectangle 6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0" y="1268413"/>
            <a:ext cx="4392613" cy="5400675"/>
          </a:xfrm>
        </p:spPr>
        <p:txBody>
          <a:bodyPr>
            <a:normAutofit lnSpcReduction="10000"/>
          </a:bodyPr>
          <a:lstStyle/>
          <a:p>
            <a:pPr marL="0" indent="0" eaLnBrk="1" hangingPunct="1"/>
            <a:r>
              <a:rPr lang="ru-RU" sz="1600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Слуховые ощущения формируются тогда, когда интенсивность звука превышает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min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значение, называемое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порогом слышимости</a:t>
            </a:r>
          </a:p>
          <a:p>
            <a:pPr marL="0" indent="0" eaLnBrk="1" hangingPunct="1"/>
            <a:endParaRPr lang="ru-RU" sz="1600" b="1" i="1" dirty="0" smtClean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Tx/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</a:t>
            </a:r>
            <a:r>
              <a:rPr lang="ru-RU" sz="16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чувствительно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человеческое ухо к колебаниям с частотами в области </a:t>
            </a:r>
            <a:r>
              <a:rPr lang="ru-RU" sz="16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1000 - 3000 Гц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для этой области </a:t>
            </a:r>
            <a:r>
              <a:rPr lang="ru-RU" sz="1600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порог слышимости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достигает величины порядка </a:t>
            </a:r>
            <a:r>
              <a:rPr lang="ru-RU" sz="16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600" b="1" i="1" baseline="-25000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6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10</a:t>
            </a:r>
            <a:r>
              <a:rPr lang="ru-RU" sz="1600" b="1" baseline="30000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</a:t>
            </a:r>
            <a:r>
              <a:rPr lang="ru-RU" sz="16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Вт/м</a:t>
            </a:r>
            <a:r>
              <a:rPr lang="ru-RU" sz="1600" b="1" baseline="30000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</a:p>
          <a:p>
            <a:pPr marL="0" indent="0" algn="just" eaLnBrk="1" hangingPunct="1">
              <a:buFontTx/>
              <a:buNone/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более низким и к более высоким частотам ухо значительно менее чувствительно.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 eaLnBrk="1" hangingPunct="1">
              <a:buFontTx/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/>
            <a:r>
              <a:rPr lang="ru-RU" sz="16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Максимальная чувствительность  уха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относится к области  частот 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1000 - 5000</a:t>
            </a:r>
            <a:r>
              <a:rPr lang="ru-RU" sz="16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Гц</a:t>
            </a:r>
          </a:p>
          <a:p>
            <a:pPr marL="0" indent="0" algn="just" eaLnBrk="1" hangingPunct="1"/>
            <a:r>
              <a:rPr lang="ru-RU" sz="16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Звуковые волны с интенсивностью </a:t>
            </a:r>
            <a:r>
              <a:rPr lang="en-US" sz="16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 </a:t>
            </a:r>
            <a:r>
              <a:rPr lang="ru-RU" sz="16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600" b="1" i="1" baseline="-25000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600" b="1" i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1-10 Вт/м</a:t>
            </a:r>
            <a:r>
              <a:rPr lang="ru-RU" sz="1600" b="1" baseline="30000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вызывают ощущение боли</a:t>
            </a:r>
          </a:p>
          <a:p>
            <a:pPr marL="0" indent="0" algn="just" eaLnBrk="1" hangingPunct="1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значение интенсивности, при превышении которого возникает болевое ощущение, </a:t>
            </a:r>
            <a:r>
              <a:rPr lang="ru-RU" sz="1600" b="1" i="1" u="sng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порогом болевого ощущения.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частоте </a:t>
            </a:r>
            <a:r>
              <a:rPr lang="ru-RU" sz="16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кГц    </a:t>
            </a:r>
            <a:r>
              <a:rPr lang="ru-RU" sz="1600" i="1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600" i="1" baseline="-25000" dirty="0" err="1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16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10 Вт/м</a:t>
            </a:r>
            <a:r>
              <a:rPr lang="ru-RU" sz="1600" baseline="300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 eaLnBrk="1" hangingPunct="1"/>
            <a:r>
              <a:rPr lang="ru-RU" sz="16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Порог болевого ощущения различен для различных частот. Между порогом слышимости и болевым порогом лежит область слышимости </a:t>
            </a:r>
          </a:p>
          <a:p>
            <a:pPr marL="0" indent="0" algn="just" eaLnBrk="1" hangingPunct="1"/>
            <a:endParaRPr lang="en-US" sz="1600" dirty="0" smtClean="0">
              <a:solidFill>
                <a:srgbClr val="3333FF"/>
              </a:solidFill>
            </a:endParaRPr>
          </a:p>
        </p:txBody>
      </p:sp>
      <p:pic>
        <p:nvPicPr>
          <p:cNvPr id="21508" name="Рисунок 8" descr="Описание: http://fs1.ucheba-legko.ru/images/ac8b51cbe32e4957e5ddd7f725494b0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341438"/>
            <a:ext cx="3609975" cy="1881187"/>
          </a:xfrm>
          <a:noFill/>
        </p:spPr>
      </p:pic>
      <p:grpSp>
        <p:nvGrpSpPr>
          <p:cNvPr id="21509" name="Group 9"/>
          <p:cNvGrpSpPr>
            <a:grpSpLocks/>
          </p:cNvGrpSpPr>
          <p:nvPr/>
        </p:nvGrpSpPr>
        <p:grpSpPr bwMode="auto">
          <a:xfrm>
            <a:off x="107950" y="3213100"/>
            <a:ext cx="4391025" cy="3281363"/>
            <a:chOff x="2556" y="1704"/>
            <a:chExt cx="7036" cy="5396"/>
          </a:xfrm>
        </p:grpSpPr>
        <p:sp>
          <p:nvSpPr>
            <p:cNvPr id="21510" name="Oval 10"/>
            <p:cNvSpPr>
              <a:spLocks noChangeArrowheads="1"/>
            </p:cNvSpPr>
            <p:nvPr/>
          </p:nvSpPr>
          <p:spPr bwMode="auto">
            <a:xfrm rot="1333658">
              <a:off x="4970" y="4115"/>
              <a:ext cx="1562" cy="85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sz="1800"/>
            </a:p>
          </p:txBody>
        </p:sp>
        <p:sp>
          <p:nvSpPr>
            <p:cNvPr id="21511" name="Line 11"/>
            <p:cNvSpPr>
              <a:spLocks noChangeShapeType="1"/>
            </p:cNvSpPr>
            <p:nvPr/>
          </p:nvSpPr>
          <p:spPr bwMode="auto">
            <a:xfrm flipV="1">
              <a:off x="3692" y="2556"/>
              <a:ext cx="0" cy="36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2" name="Line 12"/>
            <p:cNvSpPr>
              <a:spLocks noChangeShapeType="1"/>
            </p:cNvSpPr>
            <p:nvPr/>
          </p:nvSpPr>
          <p:spPr bwMode="auto">
            <a:xfrm>
              <a:off x="3692" y="6248"/>
              <a:ext cx="42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3" name="Line 13"/>
            <p:cNvSpPr>
              <a:spLocks noChangeShapeType="1"/>
            </p:cNvSpPr>
            <p:nvPr/>
          </p:nvSpPr>
          <p:spPr bwMode="auto">
            <a:xfrm>
              <a:off x="4118" y="2840"/>
              <a:ext cx="0" cy="34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4" name="Line 14"/>
            <p:cNvSpPr>
              <a:spLocks noChangeShapeType="1"/>
            </p:cNvSpPr>
            <p:nvPr/>
          </p:nvSpPr>
          <p:spPr bwMode="auto">
            <a:xfrm>
              <a:off x="4544" y="2840"/>
              <a:ext cx="0" cy="34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5" name="Line 15"/>
            <p:cNvSpPr>
              <a:spLocks noChangeShapeType="1"/>
            </p:cNvSpPr>
            <p:nvPr/>
          </p:nvSpPr>
          <p:spPr bwMode="auto">
            <a:xfrm>
              <a:off x="4970" y="2840"/>
              <a:ext cx="0" cy="34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6" name="Line 16"/>
            <p:cNvSpPr>
              <a:spLocks noChangeShapeType="1"/>
            </p:cNvSpPr>
            <p:nvPr/>
          </p:nvSpPr>
          <p:spPr bwMode="auto">
            <a:xfrm>
              <a:off x="5396" y="2840"/>
              <a:ext cx="0" cy="34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7" name="Line 17"/>
            <p:cNvSpPr>
              <a:spLocks noChangeShapeType="1"/>
            </p:cNvSpPr>
            <p:nvPr/>
          </p:nvSpPr>
          <p:spPr bwMode="auto">
            <a:xfrm>
              <a:off x="5822" y="2840"/>
              <a:ext cx="0" cy="34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8" name="Line 18"/>
            <p:cNvSpPr>
              <a:spLocks noChangeShapeType="1"/>
            </p:cNvSpPr>
            <p:nvPr/>
          </p:nvSpPr>
          <p:spPr bwMode="auto">
            <a:xfrm>
              <a:off x="6248" y="2840"/>
              <a:ext cx="0" cy="34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19" name="Line 19"/>
            <p:cNvSpPr>
              <a:spLocks noChangeShapeType="1"/>
            </p:cNvSpPr>
            <p:nvPr/>
          </p:nvSpPr>
          <p:spPr bwMode="auto">
            <a:xfrm>
              <a:off x="6674" y="2840"/>
              <a:ext cx="0" cy="34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0" name="Line 20"/>
            <p:cNvSpPr>
              <a:spLocks noChangeShapeType="1"/>
            </p:cNvSpPr>
            <p:nvPr/>
          </p:nvSpPr>
          <p:spPr bwMode="auto">
            <a:xfrm>
              <a:off x="7100" y="2840"/>
              <a:ext cx="0" cy="34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1" name="Line 21"/>
            <p:cNvSpPr>
              <a:spLocks noChangeShapeType="1"/>
            </p:cNvSpPr>
            <p:nvPr/>
          </p:nvSpPr>
          <p:spPr bwMode="auto">
            <a:xfrm>
              <a:off x="7526" y="2840"/>
              <a:ext cx="0" cy="34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2" name="Line 22"/>
            <p:cNvSpPr>
              <a:spLocks noChangeShapeType="1"/>
            </p:cNvSpPr>
            <p:nvPr/>
          </p:nvSpPr>
          <p:spPr bwMode="auto">
            <a:xfrm>
              <a:off x="3692" y="5822"/>
              <a:ext cx="383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3" name="Line 23"/>
            <p:cNvSpPr>
              <a:spLocks noChangeShapeType="1"/>
            </p:cNvSpPr>
            <p:nvPr/>
          </p:nvSpPr>
          <p:spPr bwMode="auto">
            <a:xfrm>
              <a:off x="3692" y="5396"/>
              <a:ext cx="383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4" name="Line 24"/>
            <p:cNvSpPr>
              <a:spLocks noChangeShapeType="1"/>
            </p:cNvSpPr>
            <p:nvPr/>
          </p:nvSpPr>
          <p:spPr bwMode="auto">
            <a:xfrm>
              <a:off x="3692" y="4970"/>
              <a:ext cx="383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5" name="Line 25"/>
            <p:cNvSpPr>
              <a:spLocks noChangeShapeType="1"/>
            </p:cNvSpPr>
            <p:nvPr/>
          </p:nvSpPr>
          <p:spPr bwMode="auto">
            <a:xfrm>
              <a:off x="3692" y="4544"/>
              <a:ext cx="383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6" name="Line 26"/>
            <p:cNvSpPr>
              <a:spLocks noChangeShapeType="1"/>
            </p:cNvSpPr>
            <p:nvPr/>
          </p:nvSpPr>
          <p:spPr bwMode="auto">
            <a:xfrm>
              <a:off x="3692" y="4118"/>
              <a:ext cx="383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7" name="Line 27"/>
            <p:cNvSpPr>
              <a:spLocks noChangeShapeType="1"/>
            </p:cNvSpPr>
            <p:nvPr/>
          </p:nvSpPr>
          <p:spPr bwMode="auto">
            <a:xfrm>
              <a:off x="3692" y="3692"/>
              <a:ext cx="383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8" name="Line 28"/>
            <p:cNvSpPr>
              <a:spLocks noChangeShapeType="1"/>
            </p:cNvSpPr>
            <p:nvPr/>
          </p:nvSpPr>
          <p:spPr bwMode="auto">
            <a:xfrm>
              <a:off x="3692" y="3266"/>
              <a:ext cx="383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9" name="Line 29"/>
            <p:cNvSpPr>
              <a:spLocks noChangeShapeType="1"/>
            </p:cNvSpPr>
            <p:nvPr/>
          </p:nvSpPr>
          <p:spPr bwMode="auto">
            <a:xfrm>
              <a:off x="3692" y="2840"/>
              <a:ext cx="383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30" name="Freeform 30"/>
            <p:cNvSpPr>
              <a:spLocks/>
            </p:cNvSpPr>
            <p:nvPr/>
          </p:nvSpPr>
          <p:spPr bwMode="auto">
            <a:xfrm>
              <a:off x="4260" y="3077"/>
              <a:ext cx="2698" cy="899"/>
            </a:xfrm>
            <a:custGeom>
              <a:avLst/>
              <a:gdLst>
                <a:gd name="T0" fmla="*/ 0 w 2698"/>
                <a:gd name="T1" fmla="*/ 899 h 899"/>
                <a:gd name="T2" fmla="*/ 426 w 2698"/>
                <a:gd name="T3" fmla="*/ 331 h 899"/>
                <a:gd name="T4" fmla="*/ 994 w 2698"/>
                <a:gd name="T5" fmla="*/ 47 h 899"/>
                <a:gd name="T6" fmla="*/ 1988 w 2698"/>
                <a:gd name="T7" fmla="*/ 47 h 899"/>
                <a:gd name="T8" fmla="*/ 2698 w 2698"/>
                <a:gd name="T9" fmla="*/ 331 h 8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98"/>
                <a:gd name="T16" fmla="*/ 0 h 899"/>
                <a:gd name="T17" fmla="*/ 2698 w 2698"/>
                <a:gd name="T18" fmla="*/ 899 h 8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98" h="899">
                  <a:moveTo>
                    <a:pt x="0" y="899"/>
                  </a:moveTo>
                  <a:cubicBezTo>
                    <a:pt x="130" y="686"/>
                    <a:pt x="260" y="473"/>
                    <a:pt x="426" y="331"/>
                  </a:cubicBezTo>
                  <a:cubicBezTo>
                    <a:pt x="592" y="189"/>
                    <a:pt x="734" y="94"/>
                    <a:pt x="994" y="47"/>
                  </a:cubicBezTo>
                  <a:cubicBezTo>
                    <a:pt x="1254" y="0"/>
                    <a:pt x="1704" y="0"/>
                    <a:pt x="1988" y="47"/>
                  </a:cubicBezTo>
                  <a:cubicBezTo>
                    <a:pt x="2272" y="94"/>
                    <a:pt x="2485" y="212"/>
                    <a:pt x="2698" y="331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31" name="Text Box 31"/>
            <p:cNvSpPr txBox="1">
              <a:spLocks noChangeArrowheads="1"/>
            </p:cNvSpPr>
            <p:nvPr/>
          </p:nvSpPr>
          <p:spPr bwMode="auto">
            <a:xfrm>
              <a:off x="3550" y="6532"/>
              <a:ext cx="5351" cy="56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</a:rPr>
                <a:t>     50          200      1000       5000     20000    </a:t>
              </a:r>
              <a:r>
                <a:rPr lang="ru-RU" sz="1200">
                  <a:latin typeface="Times New Roman" panose="02020603050405020304" pitchFamily="18" charset="0"/>
                  <a:sym typeface="Symbol" panose="05050102010706020507" pitchFamily="18" charset="2"/>
                </a:rPr>
                <a:t></a:t>
              </a:r>
              <a:r>
                <a:rPr lang="ru-RU" sz="1200">
                  <a:latin typeface="Times New Roman" panose="02020603050405020304" pitchFamily="18" charset="0"/>
                </a:rPr>
                <a:t>, Гц</a:t>
              </a:r>
              <a:endParaRPr lang="ru-RU" sz="1800"/>
            </a:p>
          </p:txBody>
        </p:sp>
        <p:sp>
          <p:nvSpPr>
            <p:cNvPr id="21532" name="Text Box 32"/>
            <p:cNvSpPr txBox="1">
              <a:spLocks noChangeArrowheads="1"/>
            </p:cNvSpPr>
            <p:nvPr/>
          </p:nvSpPr>
          <p:spPr bwMode="auto">
            <a:xfrm>
              <a:off x="2556" y="1704"/>
              <a:ext cx="1420" cy="7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sz="1200">
                  <a:latin typeface="Times New Roman" panose="02020603050405020304" pitchFamily="18" charset="0"/>
                </a:rPr>
                <a:t>I, </a:t>
              </a:r>
              <a:r>
                <a:rPr lang="ru-RU" sz="1200">
                  <a:latin typeface="Times New Roman" panose="02020603050405020304" pitchFamily="18" charset="0"/>
                </a:rPr>
                <a:t>мкВт/см</a:t>
              </a:r>
              <a:r>
                <a:rPr lang="ru-RU" sz="1200" baseline="30000">
                  <a:latin typeface="Times New Roman" panose="02020603050405020304" pitchFamily="18" charset="0"/>
                </a:rPr>
                <a:t>2</a:t>
              </a:r>
              <a:endParaRPr lang="ru-RU" sz="12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sz="1800"/>
            </a:p>
          </p:txBody>
        </p:sp>
        <p:sp>
          <p:nvSpPr>
            <p:cNvPr id="21533" name="Text Box 33"/>
            <p:cNvSpPr txBox="1">
              <a:spLocks noChangeArrowheads="1"/>
            </p:cNvSpPr>
            <p:nvPr/>
          </p:nvSpPr>
          <p:spPr bwMode="auto">
            <a:xfrm>
              <a:off x="2698" y="2414"/>
              <a:ext cx="852" cy="39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000">
                  <a:latin typeface="Times New Roman" panose="02020603050405020304" pitchFamily="18" charset="0"/>
                </a:rPr>
                <a:t>10</a:t>
              </a:r>
              <a:r>
                <a:rPr lang="ru-RU" sz="1000" baseline="30000">
                  <a:latin typeface="Times New Roman" panose="02020603050405020304" pitchFamily="18" charset="0"/>
                </a:rPr>
                <a:t>4</a:t>
              </a:r>
              <a:endParaRPr lang="ru-RU" sz="10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sz="12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000">
                  <a:latin typeface="Times New Roman" panose="02020603050405020304" pitchFamily="18" charset="0"/>
                </a:rPr>
                <a:t>1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sz="12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sz="12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</a:rPr>
                <a:t>10</a:t>
              </a:r>
              <a:r>
                <a:rPr lang="ru-RU" sz="1200" baseline="30000">
                  <a:latin typeface="Times New Roman" panose="02020603050405020304" pitchFamily="18" charset="0"/>
                </a:rPr>
                <a:t>-4</a:t>
              </a:r>
              <a:endParaRPr lang="ru-RU" sz="12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sz="12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sz="12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</a:rPr>
                <a:t>10</a:t>
              </a:r>
              <a:r>
                <a:rPr lang="ru-RU" sz="1200" baseline="30000">
                  <a:latin typeface="Times New Roman" panose="02020603050405020304" pitchFamily="18" charset="0"/>
                </a:rPr>
                <a:t>-8</a:t>
              </a:r>
              <a:endParaRPr lang="ru-RU" sz="12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sz="12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sz="12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</a:rPr>
                <a:t>10</a:t>
              </a:r>
              <a:r>
                <a:rPr lang="ru-RU" sz="1200" baseline="30000">
                  <a:latin typeface="Times New Roman" panose="02020603050405020304" pitchFamily="18" charset="0"/>
                </a:rPr>
                <a:t>-10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sz="1200" baseline="30000">
                <a:latin typeface="Times New Roman" panose="02020603050405020304" pitchFamily="18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</a:rPr>
                <a:t>10</a:t>
              </a:r>
              <a:r>
                <a:rPr lang="ru-RU" sz="1200" baseline="30000">
                  <a:latin typeface="Times New Roman" panose="02020603050405020304" pitchFamily="18" charset="0"/>
                </a:rPr>
                <a:t>-12</a:t>
              </a:r>
              <a:endParaRPr lang="ru-RU" sz="1800"/>
            </a:p>
          </p:txBody>
        </p:sp>
        <p:sp>
          <p:nvSpPr>
            <p:cNvPr id="21534" name="AutoShape 34"/>
            <p:cNvSpPr>
              <a:spLocks/>
            </p:cNvSpPr>
            <p:nvPr/>
          </p:nvSpPr>
          <p:spPr bwMode="auto">
            <a:xfrm>
              <a:off x="8060" y="3542"/>
              <a:ext cx="1170" cy="718"/>
            </a:xfrm>
            <a:prstGeom prst="borderCallout1">
              <a:avLst>
                <a:gd name="adj1" fmla="val 25069"/>
                <a:gd name="adj2" fmla="val -10255"/>
                <a:gd name="adj3" fmla="val 133704"/>
                <a:gd name="adj4" fmla="val -147009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>
                  <a:latin typeface="Times New Roman" panose="02020603050405020304" pitchFamily="18" charset="0"/>
                </a:rPr>
                <a:t>Область речи</a:t>
              </a:r>
              <a:endParaRPr lang="ru-RU" sz="1800"/>
            </a:p>
          </p:txBody>
        </p:sp>
        <p:sp>
          <p:nvSpPr>
            <p:cNvPr id="21535" name="AutoShape 35"/>
            <p:cNvSpPr>
              <a:spLocks/>
            </p:cNvSpPr>
            <p:nvPr/>
          </p:nvSpPr>
          <p:spPr bwMode="auto">
            <a:xfrm>
              <a:off x="8520" y="1910"/>
              <a:ext cx="1072" cy="646"/>
            </a:xfrm>
            <a:prstGeom prst="borderCallout1">
              <a:avLst>
                <a:gd name="adj1" fmla="val 27866"/>
                <a:gd name="adj2" fmla="val -11194"/>
                <a:gd name="adj3" fmla="val 193810"/>
                <a:gd name="adj4" fmla="val -19048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 dirty="0">
                  <a:latin typeface="Times New Roman" panose="02020603050405020304" pitchFamily="18" charset="0"/>
                </a:rPr>
                <a:t>Порог боли</a:t>
              </a:r>
              <a:endParaRPr lang="ru-RU" sz="1800" dirty="0"/>
            </a:p>
          </p:txBody>
        </p:sp>
        <p:sp>
          <p:nvSpPr>
            <p:cNvPr id="21536" name="AutoShape 36"/>
            <p:cNvSpPr>
              <a:spLocks/>
            </p:cNvSpPr>
            <p:nvPr/>
          </p:nvSpPr>
          <p:spPr bwMode="auto">
            <a:xfrm>
              <a:off x="8100" y="4882"/>
              <a:ext cx="1440" cy="960"/>
            </a:xfrm>
            <a:prstGeom prst="borderCallout1">
              <a:avLst>
                <a:gd name="adj1" fmla="val 18750"/>
                <a:gd name="adj2" fmla="val -8333"/>
                <a:gd name="adj3" fmla="val 100000"/>
                <a:gd name="adj4" fmla="val -126389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sz="1200" dirty="0">
                  <a:latin typeface="Times New Roman" panose="02020603050405020304" pitchFamily="18" charset="0"/>
                </a:rPr>
                <a:t>Порог слухового ощущения</a:t>
              </a:r>
              <a:endParaRPr lang="ru-RU" sz="1800" dirty="0"/>
            </a:p>
          </p:txBody>
        </p:sp>
        <p:sp>
          <p:nvSpPr>
            <p:cNvPr id="21537" name="Freeform 37"/>
            <p:cNvSpPr>
              <a:spLocks/>
            </p:cNvSpPr>
            <p:nvPr/>
          </p:nvSpPr>
          <p:spPr bwMode="auto">
            <a:xfrm>
              <a:off x="4118" y="4182"/>
              <a:ext cx="3408" cy="1728"/>
            </a:xfrm>
            <a:custGeom>
              <a:avLst/>
              <a:gdLst>
                <a:gd name="T0" fmla="*/ 0 w 3408"/>
                <a:gd name="T1" fmla="*/ 284 h 1728"/>
                <a:gd name="T2" fmla="*/ 426 w 3408"/>
                <a:gd name="T3" fmla="*/ 852 h 1728"/>
                <a:gd name="T4" fmla="*/ 852 w 3408"/>
                <a:gd name="T5" fmla="*/ 1278 h 1728"/>
                <a:gd name="T6" fmla="*/ 1420 w 3408"/>
                <a:gd name="T7" fmla="*/ 1562 h 1728"/>
                <a:gd name="T8" fmla="*/ 1846 w 3408"/>
                <a:gd name="T9" fmla="*/ 1704 h 1728"/>
                <a:gd name="T10" fmla="*/ 2130 w 3408"/>
                <a:gd name="T11" fmla="*/ 1704 h 1728"/>
                <a:gd name="T12" fmla="*/ 2556 w 3408"/>
                <a:gd name="T13" fmla="*/ 1562 h 1728"/>
                <a:gd name="T14" fmla="*/ 2982 w 3408"/>
                <a:gd name="T15" fmla="*/ 1278 h 1728"/>
                <a:gd name="T16" fmla="*/ 3266 w 3408"/>
                <a:gd name="T17" fmla="*/ 852 h 1728"/>
                <a:gd name="T18" fmla="*/ 3408 w 3408"/>
                <a:gd name="T19" fmla="*/ 0 h 17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08"/>
                <a:gd name="T31" fmla="*/ 0 h 1728"/>
                <a:gd name="T32" fmla="*/ 3408 w 3408"/>
                <a:gd name="T33" fmla="*/ 1728 h 17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08" h="1728">
                  <a:moveTo>
                    <a:pt x="0" y="284"/>
                  </a:moveTo>
                  <a:cubicBezTo>
                    <a:pt x="142" y="485"/>
                    <a:pt x="284" y="686"/>
                    <a:pt x="426" y="852"/>
                  </a:cubicBezTo>
                  <a:cubicBezTo>
                    <a:pt x="568" y="1018"/>
                    <a:pt x="686" y="1160"/>
                    <a:pt x="852" y="1278"/>
                  </a:cubicBezTo>
                  <a:cubicBezTo>
                    <a:pt x="1018" y="1396"/>
                    <a:pt x="1254" y="1491"/>
                    <a:pt x="1420" y="1562"/>
                  </a:cubicBezTo>
                  <a:cubicBezTo>
                    <a:pt x="1586" y="1633"/>
                    <a:pt x="1728" y="1680"/>
                    <a:pt x="1846" y="1704"/>
                  </a:cubicBezTo>
                  <a:cubicBezTo>
                    <a:pt x="1964" y="1728"/>
                    <a:pt x="2012" y="1728"/>
                    <a:pt x="2130" y="1704"/>
                  </a:cubicBezTo>
                  <a:cubicBezTo>
                    <a:pt x="2248" y="1680"/>
                    <a:pt x="2414" y="1633"/>
                    <a:pt x="2556" y="1562"/>
                  </a:cubicBezTo>
                  <a:cubicBezTo>
                    <a:pt x="2698" y="1491"/>
                    <a:pt x="2864" y="1396"/>
                    <a:pt x="2982" y="1278"/>
                  </a:cubicBezTo>
                  <a:cubicBezTo>
                    <a:pt x="3100" y="1160"/>
                    <a:pt x="3195" y="1065"/>
                    <a:pt x="3266" y="852"/>
                  </a:cubicBezTo>
                  <a:cubicBezTo>
                    <a:pt x="3337" y="639"/>
                    <a:pt x="3384" y="142"/>
                    <a:pt x="3408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1163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cf.ppt-online.org/files/slide/m/MCWLtQEXR2kJyIdH3S8Bp6jDA5sbrhlvo1mn0a/slide-2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80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5761037" cy="503237"/>
          </a:xfrm>
        </p:spPr>
        <p:txBody>
          <a:bodyPr>
            <a:noAutofit/>
          </a:bodyPr>
          <a:lstStyle/>
          <a:p>
            <a:pPr eaLnBrk="1" hangingPunct="1"/>
            <a:r>
              <a:rPr lang="ru-RU" sz="2800" b="1" u="sng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Вебера-</a:t>
            </a:r>
            <a:r>
              <a:rPr lang="ru-RU" sz="2800" b="1" u="sng" dirty="0" err="1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Фехнера</a:t>
            </a:r>
            <a:endParaRPr lang="ru-RU" sz="2800" b="1" u="sng" dirty="0" smtClean="0">
              <a:solidFill>
                <a:srgbClr val="99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9" name="Рисунок 7" descr="Описание: http://1.bp.blogspot.com/-e-OVIUJQrgY/UuYvPndbpuI/AAAAAAAABsw/l-AtHo8earY/s1600/%D0%A4%D0%B5%D1%85%D0%BD%D0%B5%D1%80+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15888"/>
            <a:ext cx="2327275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Рисунок 1" descr="Описание: http://guitarwork.ru/uploads/2012/04/0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933825"/>
            <a:ext cx="3887787" cy="282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Rectangle 8"/>
          <p:cNvSpPr>
            <a:spLocks noChangeArrowheads="1"/>
          </p:cNvSpPr>
          <p:nvPr/>
        </p:nvSpPr>
        <p:spPr bwMode="auto">
          <a:xfrm>
            <a:off x="395288" y="700088"/>
            <a:ext cx="575945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sz="1800" b="1" dirty="0">
                <a:solidFill>
                  <a:srgbClr val="FF0000"/>
                </a:solidFill>
              </a:rPr>
              <a:t>Если раздражение увеличивается в геометрической прогрессии (т. е. в одинаковое число раз </a:t>
            </a:r>
            <a:r>
              <a:rPr lang="en-US" sz="1200" i="1" dirty="0" err="1">
                <a:solidFill>
                  <a:srgbClr val="FF0000"/>
                </a:solidFill>
              </a:rPr>
              <a:t>aI</a:t>
            </a:r>
            <a:r>
              <a:rPr lang="ru-RU" sz="1200" i="1" baseline="-25000" dirty="0">
                <a:solidFill>
                  <a:srgbClr val="FF0000"/>
                </a:solidFill>
              </a:rPr>
              <a:t>0</a:t>
            </a:r>
            <a:r>
              <a:rPr lang="ru-RU" sz="1200" i="1" dirty="0">
                <a:solidFill>
                  <a:srgbClr val="FF0000"/>
                </a:solidFill>
              </a:rPr>
              <a:t>, </a:t>
            </a:r>
            <a:r>
              <a:rPr lang="en-US" sz="1200" i="1" dirty="0">
                <a:solidFill>
                  <a:srgbClr val="FF0000"/>
                </a:solidFill>
              </a:rPr>
              <a:t>a</a:t>
            </a:r>
            <a:r>
              <a:rPr lang="ru-RU" sz="1200" i="1" baseline="30000" dirty="0">
                <a:solidFill>
                  <a:srgbClr val="FF0000"/>
                </a:solidFill>
              </a:rPr>
              <a:t>2</a:t>
            </a:r>
            <a:r>
              <a:rPr lang="en-US" sz="1200" i="1" dirty="0">
                <a:solidFill>
                  <a:srgbClr val="FF0000"/>
                </a:solidFill>
              </a:rPr>
              <a:t>I</a:t>
            </a:r>
            <a:r>
              <a:rPr lang="ru-RU" sz="1200" i="1" baseline="-25000" dirty="0">
                <a:solidFill>
                  <a:srgbClr val="FF0000"/>
                </a:solidFill>
              </a:rPr>
              <a:t>0</a:t>
            </a:r>
            <a:r>
              <a:rPr lang="ru-RU" sz="1200" i="1" dirty="0">
                <a:solidFill>
                  <a:srgbClr val="FF0000"/>
                </a:solidFill>
              </a:rPr>
              <a:t>, </a:t>
            </a:r>
            <a:r>
              <a:rPr lang="en-US" sz="1200" i="1" dirty="0">
                <a:solidFill>
                  <a:srgbClr val="FF0000"/>
                </a:solidFill>
              </a:rPr>
              <a:t>a</a:t>
            </a:r>
            <a:r>
              <a:rPr lang="ru-RU" sz="1200" i="1" baseline="30000" dirty="0">
                <a:solidFill>
                  <a:srgbClr val="FF0000"/>
                </a:solidFill>
              </a:rPr>
              <a:t>3</a:t>
            </a:r>
            <a:r>
              <a:rPr lang="en-US" sz="1200" i="1" dirty="0">
                <a:solidFill>
                  <a:srgbClr val="FF0000"/>
                </a:solidFill>
              </a:rPr>
              <a:t>I</a:t>
            </a:r>
            <a:r>
              <a:rPr lang="ru-RU" sz="1200" i="1" baseline="-25000" dirty="0">
                <a:solidFill>
                  <a:srgbClr val="FF0000"/>
                </a:solidFill>
              </a:rPr>
              <a:t>0</a:t>
            </a:r>
            <a:r>
              <a:rPr lang="ru-RU" sz="1800" b="1" dirty="0">
                <a:solidFill>
                  <a:srgbClr val="FF0000"/>
                </a:solidFill>
              </a:rPr>
              <a:t>), то ощущение этого раздражения возрастает в арифметической прогрессии (т. е. на одинаковую величину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sz="1200" i="1" dirty="0">
                <a:solidFill>
                  <a:srgbClr val="FF0000"/>
                </a:solidFill>
              </a:rPr>
              <a:t>Е</a:t>
            </a:r>
            <a:r>
              <a:rPr lang="ru-RU" sz="1200" i="1" baseline="-25000" dirty="0">
                <a:solidFill>
                  <a:srgbClr val="FF0000"/>
                </a:solidFill>
              </a:rPr>
              <a:t>0</a:t>
            </a:r>
            <a:r>
              <a:rPr lang="ru-RU" sz="1200" i="1" dirty="0">
                <a:solidFill>
                  <a:srgbClr val="FF0000"/>
                </a:solidFill>
              </a:rPr>
              <a:t>, 2Е</a:t>
            </a:r>
            <a:r>
              <a:rPr lang="ru-RU" sz="1200" i="1" baseline="-25000" dirty="0">
                <a:solidFill>
                  <a:srgbClr val="FF0000"/>
                </a:solidFill>
              </a:rPr>
              <a:t>0</a:t>
            </a:r>
            <a:r>
              <a:rPr lang="ru-RU" sz="1200" i="1" dirty="0">
                <a:solidFill>
                  <a:srgbClr val="FF0000"/>
                </a:solidFill>
              </a:rPr>
              <a:t>, </a:t>
            </a:r>
            <a:r>
              <a:rPr lang="ru-RU" sz="1200" dirty="0">
                <a:solidFill>
                  <a:srgbClr val="FF0000"/>
                </a:solidFill>
              </a:rPr>
              <a:t>3</a:t>
            </a:r>
            <a:r>
              <a:rPr lang="ru-RU" sz="1200" i="1" dirty="0">
                <a:solidFill>
                  <a:srgbClr val="FF0000"/>
                </a:solidFill>
              </a:rPr>
              <a:t> Е</a:t>
            </a:r>
            <a:r>
              <a:rPr lang="ru-RU" sz="1200" i="1" baseline="-25000" dirty="0">
                <a:solidFill>
                  <a:srgbClr val="FF0000"/>
                </a:solidFill>
              </a:rPr>
              <a:t>0</a:t>
            </a:r>
            <a:r>
              <a:rPr lang="ru-RU" sz="1800" baseline="-25000" dirty="0"/>
              <a:t> </a:t>
            </a:r>
            <a:r>
              <a:rPr lang="ru-RU" sz="1800" b="1" dirty="0">
                <a:solidFill>
                  <a:srgbClr val="FF0000"/>
                </a:solidFill>
              </a:rPr>
              <a:t>).</a:t>
            </a:r>
            <a:r>
              <a:rPr lang="ru-RU" sz="1800" dirty="0"/>
              <a:t> </a:t>
            </a:r>
          </a:p>
        </p:txBody>
      </p:sp>
      <p:sp>
        <p:nvSpPr>
          <p:cNvPr id="24582" name="Rectangle 10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  <p:graphicFrame>
        <p:nvGraphicFramePr>
          <p:cNvPr id="24583" name="Object 9"/>
          <p:cNvGraphicFramePr>
            <a:graphicFrameLocks noChangeAspect="1"/>
          </p:cNvGraphicFramePr>
          <p:nvPr/>
        </p:nvGraphicFramePr>
        <p:xfrm>
          <a:off x="1979613" y="2205038"/>
          <a:ext cx="2232025" cy="1322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Формула" r:id="rId5" imgW="723586" imgH="431613" progId="Equation.3">
                  <p:embed/>
                </p:oleObj>
              </mc:Choice>
              <mc:Fallback>
                <p:oleObj name="Формула" r:id="rId5" imgW="723586" imgH="43161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2205038"/>
                        <a:ext cx="2232025" cy="1322387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 w="254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4" name="Rectangle 12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  <p:sp>
        <p:nvSpPr>
          <p:cNvPr id="24585" name="Rectangle 13"/>
          <p:cNvSpPr>
            <a:spLocks noChangeArrowheads="1"/>
          </p:cNvSpPr>
          <p:nvPr/>
        </p:nvSpPr>
        <p:spPr bwMode="auto">
          <a:xfrm>
            <a:off x="4067175" y="3573463"/>
            <a:ext cx="4824413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sz="1600" b="1">
                <a:solidFill>
                  <a:srgbClr val="FF0000"/>
                </a:solidFill>
              </a:rPr>
              <a:t>Физическая</a:t>
            </a:r>
            <a:r>
              <a:rPr lang="ru-RU" sz="1600" b="1">
                <a:solidFill>
                  <a:srgbClr val="3333FF"/>
                </a:solidFill>
              </a:rPr>
              <a:t> </a:t>
            </a:r>
            <a:r>
              <a:rPr lang="ru-RU" sz="1600" b="1"/>
              <a:t>характеристика звука –</a:t>
            </a:r>
            <a:r>
              <a:rPr lang="ru-RU" sz="1600" b="1">
                <a:solidFill>
                  <a:srgbClr val="3333FF"/>
                </a:solidFill>
              </a:rPr>
              <a:t> </a:t>
            </a:r>
            <a:r>
              <a:rPr lang="ru-RU" sz="1600" b="1">
                <a:solidFill>
                  <a:srgbClr val="FF0000"/>
                </a:solidFill>
              </a:rPr>
              <a:t>интенсивность </a:t>
            </a:r>
            <a:r>
              <a:rPr lang="en-US" sz="1600" b="1" i="1">
                <a:solidFill>
                  <a:srgbClr val="FF0000"/>
                </a:solidFill>
              </a:rPr>
              <a:t>I</a:t>
            </a:r>
            <a:r>
              <a:rPr lang="ru-RU" sz="1600" b="1">
                <a:solidFill>
                  <a:srgbClr val="FF0000"/>
                </a:solidFill>
              </a:rPr>
              <a:t>  </a:t>
            </a:r>
            <a:r>
              <a:rPr lang="ru-RU" sz="1600" b="1"/>
              <a:t>определяет </a:t>
            </a:r>
            <a:r>
              <a:rPr lang="ru-RU" sz="1600" b="1">
                <a:solidFill>
                  <a:srgbClr val="3333FF"/>
                </a:solidFill>
              </a:rPr>
              <a:t>физиологическую – громкость</a:t>
            </a:r>
            <a:r>
              <a:rPr lang="en-US" sz="1600" b="1">
                <a:solidFill>
                  <a:srgbClr val="3333FF"/>
                </a:solidFill>
              </a:rPr>
              <a:t> </a:t>
            </a:r>
            <a:r>
              <a:rPr lang="en-US" sz="1600" b="1" i="1">
                <a:solidFill>
                  <a:srgbClr val="3333FF"/>
                </a:solidFill>
              </a:rPr>
              <a:t>E</a:t>
            </a:r>
            <a:r>
              <a:rPr lang="ru-RU" sz="1600" b="1">
                <a:solidFill>
                  <a:srgbClr val="3333FF"/>
                </a:solidFill>
              </a:rPr>
              <a:t>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sz="1600" b="1">
              <a:solidFill>
                <a:srgbClr val="3333FF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sz="1400" b="1"/>
              <a:t>Единицы измерения уровней громкости имеют такие же названия: </a:t>
            </a:r>
            <a:r>
              <a:rPr lang="ru-RU" sz="1400" b="1">
                <a:solidFill>
                  <a:srgbClr val="FF0000"/>
                </a:solidFill>
              </a:rPr>
              <a:t>бел</a:t>
            </a:r>
            <a:r>
              <a:rPr lang="ru-RU" sz="1400" b="1"/>
              <a:t> и </a:t>
            </a:r>
            <a:r>
              <a:rPr lang="ru-RU" sz="1400" b="1">
                <a:solidFill>
                  <a:srgbClr val="FF0000"/>
                </a:solidFill>
              </a:rPr>
              <a:t>децибел</a:t>
            </a:r>
            <a:r>
              <a:rPr lang="ru-RU" sz="1400" b="1"/>
              <a:t>, но для отличия от шкалы уровней интенсивности звука в шкале уровней громкости децибелы называют </a:t>
            </a:r>
            <a:r>
              <a:rPr lang="ru-RU" sz="1400" b="1">
                <a:solidFill>
                  <a:srgbClr val="FF0000"/>
                </a:solidFill>
              </a:rPr>
              <a:t>фонами (Ф).</a:t>
            </a:r>
            <a:endParaRPr lang="en-US" sz="1400" b="1">
              <a:solidFill>
                <a:srgbClr val="FF0000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sz="1400" b="1"/>
              <a:t>Условно считают, что на частоте </a:t>
            </a:r>
            <a:r>
              <a:rPr lang="ru-RU" sz="1400" b="1">
                <a:solidFill>
                  <a:srgbClr val="3333FF"/>
                </a:solidFill>
              </a:rPr>
              <a:t>1 кГц</a:t>
            </a:r>
            <a:r>
              <a:rPr lang="ru-RU" sz="1400" b="1"/>
              <a:t> шкалы громкости и интенсивности звука полностью совпадают, т.е. </a:t>
            </a:r>
            <a:r>
              <a:rPr lang="ru-RU" sz="1400" i="1"/>
              <a:t>k = 1</a:t>
            </a:r>
            <a:r>
              <a:rPr lang="ru-RU" sz="1400"/>
              <a:t> </a:t>
            </a:r>
            <a:endParaRPr lang="en-US" sz="1400" b="1">
              <a:solidFill>
                <a:srgbClr val="FF0000"/>
              </a:solidFill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sz="1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00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cf.ppt-online.org/files/slide/m/MCWLtQEXR2kJyIdH3S8Bp6jDA5sbrhlvo1mn0a/slide-2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48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21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Звуковые методы исследования</a:t>
            </a:r>
            <a:endParaRPr lang="ru-RU" sz="3600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3568" y="1700808"/>
            <a:ext cx="4038600" cy="187220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Объективные методы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аудиометрия;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-фонокардиография.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39952" y="4149080"/>
            <a:ext cx="4038600" cy="1684784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Субъективные методы: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аускультация;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перкуссия.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66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91512" cy="10810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100" b="1" i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основы звуковых методов исследования </a:t>
            </a:r>
            <a:r>
              <a:rPr lang="ru-RU" sz="4000" dirty="0" smtClean="0"/>
              <a:t>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25538"/>
            <a:ext cx="8785225" cy="53276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измерения остроты слуха называют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аудиометрией.</a:t>
            </a:r>
          </a:p>
        </p:txBody>
      </p:sp>
      <p:pic>
        <p:nvPicPr>
          <p:cNvPr id="28676" name="Рисунок 10" descr="Описание: http://konspekta.net/studopediaorg/baza2/204138124625.files/image1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89138"/>
            <a:ext cx="5329238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5556234" y="1556792"/>
            <a:ext cx="3384550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медицинской практике </a:t>
            </a:r>
            <a:r>
              <a:rPr lang="ru-RU" sz="2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принято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построении </a:t>
            </a:r>
            <a:r>
              <a:rPr lang="ru-RU" sz="2000" b="1" i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аудиограмм </a:t>
            </a:r>
            <a:r>
              <a:rPr lang="ru-RU" sz="20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ось </a:t>
            </a:r>
            <a:r>
              <a:rPr lang="ru-RU" sz="2000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2000" i="1" baseline="-25000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0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направлять вниз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в этом случае отклонение кривых от нулевого уровня наглядно характеризует снижение слуха у испытуемого. На рисунке в качестве примера изображены аудиограммы человека, у которого наблюдается </a:t>
            </a:r>
            <a:r>
              <a:rPr lang="ru-RU" sz="2000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слуха для правого уха на 40—60 дБ по сравнению с нормой, а левое ухо соответствует норме.</a:t>
            </a:r>
          </a:p>
        </p:txBody>
      </p:sp>
    </p:spTree>
    <p:extLst>
      <p:ext uri="{BB962C8B-B14F-4D97-AF65-F5344CB8AC3E}">
        <p14:creationId xmlns:p14="http://schemas.microsoft.com/office/powerpoint/2010/main" val="228450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5888"/>
            <a:ext cx="8229600" cy="503237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i="1" dirty="0" smtClean="0">
                <a:solidFill>
                  <a:srgbClr val="99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Аускультация</a:t>
            </a:r>
          </a:p>
        </p:txBody>
      </p:sp>
      <p:sp>
        <p:nvSpPr>
          <p:cNvPr id="29699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251520" y="619125"/>
            <a:ext cx="4546600" cy="5905500"/>
          </a:xfrm>
        </p:spPr>
        <p:txBody>
          <a:bodyPr>
            <a:noAutofit/>
          </a:bodyPr>
          <a:lstStyle/>
          <a:p>
            <a:pPr algn="just" eaLnBrk="1" hangingPunct="1"/>
            <a:r>
              <a:rPr lang="ru-RU" sz="18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Непосредственное выслушивание звуков, самостоятельно возникающих внутри организма, называется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аускультацией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(выслушиванием).</a:t>
            </a:r>
          </a:p>
          <a:p>
            <a:pPr algn="just" eaLnBrk="1" hangingPunct="1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Этот метод известен еще со II века до нашей эры. Для аускультации используют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стетоскоп или фонендоскоп.</a:t>
            </a:r>
          </a:p>
          <a:p>
            <a:pPr algn="just" eaLnBrk="1" hangingPunct="1"/>
            <a:endParaRPr lang="ru-RU" sz="18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sz="1600" b="1" i="1" u="sng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Стетоскоп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прямая деревянная или пластмассовая трубка с плоским раструбом на одном конце, которым она прикладывается к уху.</a:t>
            </a:r>
          </a:p>
          <a:p>
            <a:pPr algn="just" eaLnBrk="1" hangingPunct="1"/>
            <a:r>
              <a:rPr lang="ru-RU" sz="1600" i="1" u="sng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Фонендоскоп</a:t>
            </a:r>
            <a:r>
              <a:rPr lang="ru-RU" sz="1600" i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полой капсулы с передающей звук мембраной (для выслушивания легких), прикладываемой к телу больного, от нее идут резиновые трубки к уху врача. В полой капсуле возникает резонанс столба воздуха, вследствие чего усиливается звучание и улучшается аускультация.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9700" name="irc_mi" descr="490x330_2626560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620713"/>
            <a:ext cx="3960813" cy="2667000"/>
          </a:xfrm>
          <a:noFill/>
        </p:spPr>
      </p:pic>
      <p:pic>
        <p:nvPicPr>
          <p:cNvPr id="29701" name="Picture 8" descr="ANd9GcTZ_gQWRQQZ9yTJhr6Hu3ObLXJw3itRe4Tec8rzk2FgK1JgL0YX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46160" y="5335544"/>
            <a:ext cx="1718453" cy="1351150"/>
          </a:xfrm>
          <a:noFill/>
        </p:spPr>
      </p:pic>
      <p:sp>
        <p:nvSpPr>
          <p:cNvPr id="29702" name="Rectangle 10"/>
          <p:cNvSpPr>
            <a:spLocks noChangeArrowheads="1"/>
          </p:cNvSpPr>
          <p:nvPr/>
        </p:nvSpPr>
        <p:spPr bwMode="auto">
          <a:xfrm>
            <a:off x="5003800" y="3283888"/>
            <a:ext cx="393713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sz="1600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аускультации легких выслушивают дыхательные шумы, разные хрипы, характерные для заболевания. По изменению тонов сердца и появлению шумов можно судить о состоянии сердечной деятельности. Используя аускультацию, можно установить наличие перистальтики желудка или кишечника, прослушивать сердцебиение плода. </a:t>
            </a:r>
          </a:p>
        </p:txBody>
      </p:sp>
    </p:spTree>
    <p:extLst>
      <p:ext uri="{BB962C8B-B14F-4D97-AF65-F5344CB8AC3E}">
        <p14:creationId xmlns:p14="http://schemas.microsoft.com/office/powerpoint/2010/main" val="394347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28638" y="27771"/>
            <a:ext cx="8229600" cy="56207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Перкуссия</a:t>
            </a:r>
          </a:p>
        </p:txBody>
      </p:sp>
      <p:sp>
        <p:nvSpPr>
          <p:cNvPr id="30723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323528" y="615188"/>
            <a:ext cx="4608512" cy="5910156"/>
          </a:xfrm>
        </p:spPr>
        <p:txBody>
          <a:bodyPr>
            <a:noAutofit/>
          </a:bodyPr>
          <a:lstStyle/>
          <a:p>
            <a:pPr algn="just" eaLnBrk="1" hangingPunct="1"/>
            <a: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Перкуссия</a:t>
            </a: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метод исследования внутренних органов посредством </a:t>
            </a:r>
            <a:r>
              <a:rPr lang="ru-RU" sz="1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постукивания</a:t>
            </a:r>
            <a:r>
              <a:rPr lang="ru-RU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поверхности тела и анализа возникающих при этом звуков.</a:t>
            </a:r>
          </a:p>
          <a:p>
            <a:pPr algn="just" eaLnBrk="1" hangingPunct="1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этих звуков зависит от способа постукивания, а главным образом от свойств (упругость, плотность и др.) тканей организма, находящихся вблизи от места, по которому производится постукивание.</a:t>
            </a:r>
          </a:p>
          <a:p>
            <a:pPr eaLnBrk="1" hangingPunct="1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Постукивание производится с помощью специального молоточка с резиновой головкой и пластинки из упругого материала, называемой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плессиметром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которую при ударе накладывают на поверхность тела. Пользуются также просто постукиванием кончиком согнутого пальца руки по фаланге пальца другой руки, наложенного на тело больного.</a:t>
            </a:r>
          </a:p>
        </p:txBody>
      </p:sp>
      <p:pic>
        <p:nvPicPr>
          <p:cNvPr id="30724" name="irc_mi" descr="percussion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8144" y="1052736"/>
            <a:ext cx="1655763" cy="1684337"/>
          </a:xfrm>
          <a:noFill/>
        </p:spPr>
      </p:pic>
      <p:pic>
        <p:nvPicPr>
          <p:cNvPr id="30725" name="irc_mi" descr="percussia-1-m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0788" y="3567652"/>
            <a:ext cx="3727450" cy="2478087"/>
          </a:xfrm>
          <a:noFill/>
        </p:spPr>
      </p:pic>
    </p:spTree>
    <p:extLst>
      <p:ext uri="{BB962C8B-B14F-4D97-AF65-F5344CB8AC3E}">
        <p14:creationId xmlns:p14="http://schemas.microsoft.com/office/powerpoint/2010/main" val="157901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Ð£Ð»ÑÑÑÐ°Ð·Ð²ÑÐº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effectLst>
            <a:outerShdw blurRad="50800" dist="50800" dir="5400000" algn="ctr" rotWithShape="0">
              <a:schemeClr val="tx2">
                <a:lumMod val="20000"/>
                <a:lumOff val="80000"/>
              </a:scheme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39457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ÐÐÐ¥ÐÐÐÐ§ÐÐ¡ÐÐÐ ÐÐÐÐÐÐÐÐÐ¯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11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Ð£Ð»ÑÑÑÐ°Ð·Ð²ÑÐº. ÐÑÐ¾Ð±ÐµÐ½Ð½Ð¾ÑÑÐ¸ ÑÐ°ÑÐ¿ÑÐ¾ÑÑÑÐ°Ð½ÐµÐ½Ð¸Ñ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23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Ð£Ð»ÑÑÑÐ°Ð·Ð²ÑÐº. ÐÐ·Ð°Ð¸Ð¼Ð¾Ð´ÐµÐ¹ÑÑÐ²Ð¸Ðµ Ñ Ð²ÐµÑÐµÑÑÐ²Ð¾Ð¼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7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53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Ð£Ð»ÑÑÑÐ°Ð·Ð²ÑÐº. ÐÑÐ¸Ð¼ÐµÐ½ÐµÐ½Ð¸Ðµ Ð² Ð´Ð¸Ð°Ð³Ð½Ð¾ÑÑÐ¸ÐºÐ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85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938" y="-242888"/>
            <a:ext cx="12295188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061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/>
          <a:p>
            <a:pPr algn="l" eaLnBrk="1" hangingPunct="1"/>
            <a:endParaRPr lang="ru-RU" sz="2000" b="1" smtClean="0"/>
          </a:p>
        </p:txBody>
      </p:sp>
      <p:sp>
        <p:nvSpPr>
          <p:cNvPr id="37891" name="Рисунок 2"/>
          <p:cNvSpPr>
            <a:spLocks noGrp="1"/>
          </p:cNvSpPr>
          <p:nvPr>
            <p:ph idx="4294967295"/>
          </p:nvPr>
        </p:nvSpPr>
        <p:spPr>
          <a:xfrm>
            <a:off x="1792288" y="612775"/>
            <a:ext cx="5486400" cy="41148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7892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792288" y="5367338"/>
            <a:ext cx="5486400" cy="8048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ru-RU" sz="1400" smtClean="0"/>
          </a:p>
        </p:txBody>
      </p:sp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938" y="0"/>
            <a:ext cx="121983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618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cf.ppt-online.org/files/slide/m/MCWLtQEXR2kJyIdH3S8Bp6jDA5sbrhlvo1mn0a/slid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8" y="7773"/>
            <a:ext cx="9113952" cy="682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15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ÐÑÐ¸Ð¼ÐµÑÑ ÐºÐ¾Ð»ÐµÐ±Ð°ÑÐµÐ»ÑÐ½ÑÑ ÑÐ¸ÑÑÐµÐ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66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s://pptcloud3.ams3.digitaloceanspaces.com/slides/pics/001/498/819/original/Slide7.jpg?148025269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" y="-5766"/>
            <a:ext cx="9151688" cy="686376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0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600000" scaled="0"/>
          </a:gradFill>
          <a:extLst/>
        </p:spPr>
      </p:pic>
    </p:spTree>
    <p:extLst>
      <p:ext uri="{BB962C8B-B14F-4D97-AF65-F5344CB8AC3E}">
        <p14:creationId xmlns:p14="http://schemas.microsoft.com/office/powerpoint/2010/main" val="20037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pptcloud3.ams3.digitaloceanspaces.com/slides/pics/001/498/818/original/Slide6.jpg?148025269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05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Ð¥Ð°ÑÐ°ÐºÑÐµÑÐ¸ÑÑÐ¸ÐºÐ¸ ÐºÐ¾Ð»ÐµÐ±Ð°Ð½Ð¸Ð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63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</TotalTime>
  <Words>1001</Words>
  <Application>Microsoft Office PowerPoint</Application>
  <PresentationFormat>Экран (4:3)</PresentationFormat>
  <Paragraphs>144</Paragraphs>
  <Slides>44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6" baseType="lpstr">
      <vt:lpstr>Тема Office</vt:lpstr>
      <vt:lpstr>Формула</vt:lpstr>
      <vt:lpstr>Кафедра медицинской и биологической физики  Лекция № 1 - Колебания и волны. Акустика.        г. Гомель, 2021</vt:lpstr>
      <vt:lpstr>План лекции</vt:lpstr>
      <vt:lpstr>Литература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Звуки разделяют на тоны и шумы.</vt:lpstr>
      <vt:lpstr>Презентация PowerPoint</vt:lpstr>
      <vt:lpstr>Презентация PowerPoint</vt:lpstr>
      <vt:lpstr>Диаграмма слышимости. Порог слышимости и порог болевого ощущения</vt:lpstr>
      <vt:lpstr>Презентация PowerPoint</vt:lpstr>
      <vt:lpstr>Закон Вебера-Фехнера</vt:lpstr>
      <vt:lpstr>Презентация PowerPoint</vt:lpstr>
      <vt:lpstr>Звуковые методы исследования</vt:lpstr>
      <vt:lpstr>Физические основы звуковых методов исследования  </vt:lpstr>
      <vt:lpstr>Аускультация</vt:lpstr>
      <vt:lpstr>Перкуссия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Учет и регулирование потребления энергоресурсов. Основы энергетического аудита и менеджмента</dc:title>
  <dc:creator>Пользователь Windows</dc:creator>
  <cp:lastModifiedBy>kafka</cp:lastModifiedBy>
  <cp:revision>125</cp:revision>
  <dcterms:created xsi:type="dcterms:W3CDTF">2007-12-31T22:12:20Z</dcterms:created>
  <dcterms:modified xsi:type="dcterms:W3CDTF">2021-09-07T08:03:53Z</dcterms:modified>
</cp:coreProperties>
</file>