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256" r:id="rId3"/>
    <p:sldId id="298" r:id="rId4"/>
    <p:sldId id="376" r:id="rId5"/>
    <p:sldId id="377" r:id="rId6"/>
    <p:sldId id="378" r:id="rId7"/>
    <p:sldId id="379" r:id="rId8"/>
    <p:sldId id="380" r:id="rId9"/>
    <p:sldId id="381" r:id="rId10"/>
    <p:sldId id="382" r:id="rId11"/>
    <p:sldId id="383" r:id="rId12"/>
    <p:sldId id="384" r:id="rId13"/>
    <p:sldId id="385" r:id="rId14"/>
    <p:sldId id="386" r:id="rId15"/>
    <p:sldId id="387" r:id="rId16"/>
    <p:sldId id="388" r:id="rId17"/>
    <p:sldId id="389" r:id="rId18"/>
    <p:sldId id="390" r:id="rId19"/>
    <p:sldId id="391" r:id="rId20"/>
    <p:sldId id="392" r:id="rId21"/>
    <p:sldId id="393" r:id="rId22"/>
    <p:sldId id="394" r:id="rId23"/>
    <p:sldId id="395" r:id="rId24"/>
    <p:sldId id="396" r:id="rId25"/>
    <p:sldId id="397" r:id="rId26"/>
    <p:sldId id="398" r:id="rId27"/>
    <p:sldId id="399" r:id="rId28"/>
    <p:sldId id="400" r:id="rId29"/>
    <p:sldId id="401" r:id="rId30"/>
    <p:sldId id="402" r:id="rId31"/>
    <p:sldId id="403" r:id="rId32"/>
    <p:sldId id="404" r:id="rId33"/>
    <p:sldId id="405" r:id="rId34"/>
    <p:sldId id="406" r:id="rId35"/>
    <p:sldId id="407" r:id="rId36"/>
    <p:sldId id="408" r:id="rId37"/>
    <p:sldId id="409" r:id="rId38"/>
    <p:sldId id="410" r:id="rId39"/>
    <p:sldId id="411" r:id="rId40"/>
    <p:sldId id="412" r:id="rId41"/>
    <p:sldId id="413" r:id="rId42"/>
    <p:sldId id="414" r:id="rId43"/>
    <p:sldId id="415" r:id="rId44"/>
    <p:sldId id="416" r:id="rId45"/>
    <p:sldId id="417" r:id="rId46"/>
    <p:sldId id="418" r:id="rId47"/>
    <p:sldId id="419" r:id="rId48"/>
    <p:sldId id="420" r:id="rId49"/>
    <p:sldId id="421" r:id="rId50"/>
    <p:sldId id="422" r:id="rId51"/>
    <p:sldId id="423" r:id="rId52"/>
    <p:sldId id="424" r:id="rId53"/>
    <p:sldId id="425" r:id="rId54"/>
    <p:sldId id="426" r:id="rId55"/>
    <p:sldId id="427" r:id="rId56"/>
    <p:sldId id="428" r:id="rId57"/>
    <p:sldId id="429" r:id="rId58"/>
    <p:sldId id="430" r:id="rId59"/>
    <p:sldId id="431" r:id="rId60"/>
    <p:sldId id="432" r:id="rId61"/>
    <p:sldId id="433" r:id="rId62"/>
    <p:sldId id="434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5" autoAdjust="0"/>
    <p:restoredTop sz="94434" autoAdjust="0"/>
  </p:normalViewPr>
  <p:slideViewPr>
    <p:cSldViewPr>
      <p:cViewPr varScale="1">
        <p:scale>
          <a:sx n="108" d="100"/>
          <a:sy n="108" d="100"/>
        </p:scale>
        <p:origin x="-17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E387E-030A-426B-B082-BFE5B5909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038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3C1E3-912E-4665-9C34-E958F6EF9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668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758A0-51E2-4B07-A861-56F243AC5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872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  <p:sldLayoutId id="214748366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11" Type="http://schemas.openxmlformats.org/officeDocument/2006/relationships/image" Target="../media/image15.png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png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9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3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3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http://vmede.org/sait/content/Medbiofizika_fedorov_2008/9_files/mb4_003.png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5.wmf"/><Relationship Id="rId4" Type="http://schemas.openxmlformats.org/officeDocument/2006/relationships/oleObject" Target="../embeddings/oleObject17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8.wmf"/><Relationship Id="rId4" Type="http://schemas.openxmlformats.org/officeDocument/2006/relationships/oleObject" Target="../embeddings/oleObject18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40.wmf"/><Relationship Id="rId4" Type="http://schemas.openxmlformats.org/officeDocument/2006/relationships/oleObject" Target="../embeddings/oleObject19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4.jpeg"/><Relationship Id="rId5" Type="http://schemas.openxmlformats.org/officeDocument/2006/relationships/image" Target="../media/image42.wmf"/><Relationship Id="rId4" Type="http://schemas.openxmlformats.org/officeDocument/2006/relationships/oleObject" Target="../embeddings/oleObject21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http://student.bsmu.by/bootest/media/fiz_lech/img_2221.jpg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53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2.wmf"/><Relationship Id="rId4" Type="http://schemas.openxmlformats.org/officeDocument/2006/relationships/oleObject" Target="../embeddings/oleObject23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smmedtech.com/" TargetMode="Externa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http://student.bsmu.by/bootest/media/fiz_lech/img_2229.jpg" TargetMode="External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0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образования «Гомельский государственный медицинский университет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0" y="1628800"/>
            <a:ext cx="9139946" cy="5229201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медицинской и биологической физики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 №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2 -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Биореология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физические основы гемодинамики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омель,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34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b="1" smtClean="0">
                <a:solidFill>
                  <a:srgbClr val="A50021"/>
                </a:solidFill>
                <a:latin typeface="Arial Black" pitchFamily="34" charset="0"/>
              </a:rPr>
              <a:t>Связь между линейной и объемной скоростью течения жидкости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755650" y="1628775"/>
          <a:ext cx="7561263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Формула" r:id="rId3" imgW="1333500" imgH="393700" progId="Equation.3">
                  <p:embed/>
                </p:oleObj>
              </mc:Choice>
              <mc:Fallback>
                <p:oleObj name="Формула" r:id="rId3" imgW="13335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628775"/>
                        <a:ext cx="7561263" cy="1538288"/>
                      </a:xfrm>
                      <a:prstGeom prst="rect">
                        <a:avLst/>
                      </a:prstGeom>
                      <a:solidFill>
                        <a:srgbClr val="00FFFF"/>
                      </a:solidFill>
                      <a:ln w="25400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4067175" y="3357563"/>
            <a:ext cx="647700" cy="863600"/>
          </a:xfrm>
          <a:prstGeom prst="downArrow">
            <a:avLst>
              <a:gd name="adj1" fmla="val 50000"/>
              <a:gd name="adj2" fmla="val 33333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684213" y="4292600"/>
            <a:ext cx="8148637" cy="1392238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800" b="1" i="1">
                <a:solidFill>
                  <a:srgbClr val="000066"/>
                </a:solidFill>
                <a:latin typeface="Times New Roman" pitchFamily="18" charset="0"/>
              </a:rPr>
              <a:t>S</a:t>
            </a:r>
            <a:r>
              <a:rPr lang="en-US" sz="2800" b="1">
                <a:solidFill>
                  <a:srgbClr val="000066"/>
                </a:solidFill>
                <a:latin typeface="Times New Roman" pitchFamily="18" charset="0"/>
              </a:rPr>
              <a:t> – </a:t>
            </a:r>
            <a:r>
              <a:rPr lang="ru-RU" sz="2800" b="1">
                <a:solidFill>
                  <a:srgbClr val="000066"/>
                </a:solidFill>
                <a:latin typeface="Times New Roman" pitchFamily="18" charset="0"/>
              </a:rPr>
              <a:t>площадь поперечного сечения трубы;</a:t>
            </a:r>
          </a:p>
          <a:p>
            <a:pPr>
              <a:buFontTx/>
              <a:buChar char="•"/>
            </a:pPr>
            <a:r>
              <a:rPr lang="en-US" sz="2800" b="1" i="1">
                <a:solidFill>
                  <a:srgbClr val="000066"/>
                </a:solidFill>
                <a:latin typeface="Times New Roman" pitchFamily="18" charset="0"/>
              </a:rPr>
              <a:t>L</a:t>
            </a:r>
            <a:r>
              <a:rPr lang="en-US" sz="2800" b="1">
                <a:solidFill>
                  <a:srgbClr val="000066"/>
                </a:solidFill>
                <a:latin typeface="Times New Roman" pitchFamily="18" charset="0"/>
              </a:rPr>
              <a:t> – </a:t>
            </a:r>
            <a:r>
              <a:rPr lang="ru-RU" sz="2800" b="1">
                <a:solidFill>
                  <a:srgbClr val="000066"/>
                </a:solidFill>
                <a:latin typeface="Times New Roman" pitchFamily="18" charset="0"/>
              </a:rPr>
              <a:t>длина трубы;</a:t>
            </a:r>
          </a:p>
          <a:p>
            <a:pPr>
              <a:buFontTx/>
              <a:buChar char="•"/>
            </a:pPr>
            <a:r>
              <a:rPr lang="en-US" sz="2800" b="1" i="1">
                <a:solidFill>
                  <a:srgbClr val="000066"/>
                </a:solidFill>
                <a:latin typeface="Times New Roman" pitchFamily="18" charset="0"/>
              </a:rPr>
              <a:t>t</a:t>
            </a:r>
            <a:r>
              <a:rPr lang="en-US" sz="2800" b="1">
                <a:solidFill>
                  <a:srgbClr val="000066"/>
                </a:solidFill>
                <a:latin typeface="Times New Roman" pitchFamily="18" charset="0"/>
              </a:rPr>
              <a:t> – </a:t>
            </a:r>
            <a:r>
              <a:rPr lang="ru-RU" sz="2800" b="1">
                <a:solidFill>
                  <a:srgbClr val="000066"/>
                </a:solidFill>
                <a:latin typeface="Times New Roman" pitchFamily="18" charset="0"/>
              </a:rPr>
              <a:t>время истечения жидкости.</a:t>
            </a:r>
          </a:p>
        </p:txBody>
      </p:sp>
    </p:spTree>
    <p:extLst>
      <p:ext uri="{BB962C8B-B14F-4D97-AF65-F5344CB8AC3E}">
        <p14:creationId xmlns:p14="http://schemas.microsoft.com/office/powerpoint/2010/main" val="12754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72072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Условие неразрывности струи</a:t>
            </a: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5867400" y="2989263"/>
          <a:ext cx="2376488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" name="Формула" r:id="rId3" imgW="787058" imgH="215806" progId="Equation.3">
                  <p:embed/>
                </p:oleObj>
              </mc:Choice>
              <mc:Fallback>
                <p:oleObj name="Формула" r:id="rId3" imgW="787058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2989263"/>
                        <a:ext cx="2376488" cy="652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323850" y="2997200"/>
          <a:ext cx="216058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3" name="Формула" r:id="rId5" imgW="736600" imgH="203200" progId="Equation.3">
                  <p:embed/>
                </p:oleObj>
              </mc:Choice>
              <mc:Fallback>
                <p:oleObj name="Формула" r:id="rId5" imgW="7366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2997200"/>
                        <a:ext cx="2160588" cy="59055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25400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7740650" y="981075"/>
            <a:ext cx="1081088" cy="792163"/>
          </a:xfrm>
          <a:prstGeom prst="wedgeRoundRectCallout">
            <a:avLst>
              <a:gd name="adj1" fmla="val -89208"/>
              <a:gd name="adj2" fmla="val 5781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>
                <a:latin typeface="Times New Roman" pitchFamily="18" charset="0"/>
              </a:rPr>
              <a:t>V</a:t>
            </a:r>
            <a:r>
              <a:rPr lang="en-US" baseline="-25000">
                <a:latin typeface="Times New Roman" pitchFamily="18" charset="0"/>
              </a:rPr>
              <a:t>2</a:t>
            </a:r>
            <a:endParaRPr lang="ru-RU" baseline="-25000">
              <a:latin typeface="Times New Roman" pitchFamily="18" charset="0"/>
            </a:endParaRPr>
          </a:p>
          <a:p>
            <a:pPr algn="ctr"/>
            <a:endParaRPr lang="ru-RU">
              <a:latin typeface="Arial Black" pitchFamily="34" charset="0"/>
            </a:endParaRP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4572000" y="981075"/>
            <a:ext cx="1079500" cy="647700"/>
          </a:xfrm>
          <a:prstGeom prst="wedgeRoundRectCallout">
            <a:avLst>
              <a:gd name="adj1" fmla="val 60440"/>
              <a:gd name="adj2" fmla="val 100245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>
                <a:latin typeface="Times New Roman" pitchFamily="18" charset="0"/>
              </a:rPr>
              <a:t>V</a:t>
            </a:r>
            <a:r>
              <a:rPr lang="en-US" baseline="-25000">
                <a:latin typeface="Times New Roman" pitchFamily="18" charset="0"/>
              </a:rPr>
              <a:t>1</a:t>
            </a:r>
            <a:endParaRPr lang="ru-RU" baseline="-25000">
              <a:latin typeface="Times New Roman" pitchFamily="18" charset="0"/>
            </a:endParaRPr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6588125" y="2565400"/>
            <a:ext cx="360363" cy="647700"/>
          </a:xfrm>
          <a:prstGeom prst="downArrow">
            <a:avLst>
              <a:gd name="adj1" fmla="val 50000"/>
              <a:gd name="adj2" fmla="val 449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251" name="Object 11"/>
          <p:cNvGraphicFramePr>
            <a:graphicFrameLocks noChangeAspect="1"/>
          </p:cNvGraphicFramePr>
          <p:nvPr/>
        </p:nvGraphicFramePr>
        <p:xfrm>
          <a:off x="5364163" y="1773238"/>
          <a:ext cx="2665412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4" name="Формула" r:id="rId7" imgW="952087" imgH="215806" progId="Equation.3">
                  <p:embed/>
                </p:oleObj>
              </mc:Choice>
              <mc:Fallback>
                <p:oleObj name="Формула" r:id="rId7" imgW="952087" imgH="21580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1773238"/>
                        <a:ext cx="2665412" cy="612775"/>
                      </a:xfrm>
                      <a:prstGeom prst="rect">
                        <a:avLst/>
                      </a:prstGeom>
                      <a:noFill/>
                      <a:ln w="3175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2555875" y="3141663"/>
            <a:ext cx="7905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/>
              <a:t>или</a:t>
            </a:r>
          </a:p>
        </p:txBody>
      </p:sp>
      <p:graphicFrame>
        <p:nvGraphicFramePr>
          <p:cNvPr id="10253" name="Object 13"/>
          <p:cNvGraphicFramePr>
            <a:graphicFrameLocks noGrp="1" noChangeAspect="1"/>
          </p:cNvGraphicFramePr>
          <p:nvPr>
            <p:ph sz="half" idx="2"/>
          </p:nvPr>
        </p:nvGraphicFramePr>
        <p:xfrm>
          <a:off x="3419475" y="2997200"/>
          <a:ext cx="16573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5" name="Формула" r:id="rId9" imgW="634725" imgH="203112" progId="Equation.3">
                  <p:embed/>
                </p:oleObj>
              </mc:Choice>
              <mc:Fallback>
                <p:oleObj name="Формула" r:id="rId9" imgW="634725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2997200"/>
                        <a:ext cx="1657350" cy="53022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25400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250825" y="4724400"/>
            <a:ext cx="8786813" cy="1581150"/>
          </a:xfrm>
          <a:prstGeom prst="rect">
            <a:avLst/>
          </a:prstGeom>
          <a:solidFill>
            <a:srgbClr val="FF9900"/>
          </a:solidFill>
          <a:ln w="28575">
            <a:solidFill>
              <a:srgbClr val="99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</a:rPr>
              <a:t>Для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  <a:t>несжимаемых  жидкостей</a:t>
            </a:r>
            <a:r>
              <a:rPr lang="ru-RU" sz="2400" b="1" dirty="0">
                <a:latin typeface="Times New Roman" pitchFamily="18" charset="0"/>
              </a:rPr>
              <a:t> произведение линейной скорости течения жидкости на площадь поперечного сечения участка, через который она протекает, есть величина постоянная для данной трубки тока жидкости</a:t>
            </a:r>
            <a:r>
              <a:rPr lang="ru-RU" dirty="0">
                <a:solidFill>
                  <a:srgbClr val="A50021"/>
                </a:solidFill>
              </a:rPr>
              <a:t> </a:t>
            </a: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250825" y="3789363"/>
            <a:ext cx="8713788" cy="666750"/>
          </a:xfrm>
          <a:prstGeom prst="rect">
            <a:avLst/>
          </a:prstGeom>
          <a:solidFill>
            <a:schemeClr val="accent1"/>
          </a:solidFill>
          <a:ln w="254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>
                <a:solidFill>
                  <a:srgbClr val="A50021"/>
                </a:solidFill>
              </a:rPr>
              <a:t>Или: </a:t>
            </a:r>
            <a:r>
              <a:rPr lang="ru-RU">
                <a:solidFill>
                  <a:srgbClr val="A50021"/>
                </a:solidFill>
                <a:latin typeface="Arial Black" pitchFamily="34" charset="0"/>
              </a:rPr>
              <a:t>Объемная скорость жидкости одинакова во всех сечениях трубки тока</a:t>
            </a:r>
          </a:p>
        </p:txBody>
      </p:sp>
      <p:pic>
        <p:nvPicPr>
          <p:cNvPr id="10256" name="Picture 16" descr="ANd9GcQWrxlEAeQAB-_DFdyAxoZcutI0cxXwkD_hlypKJkaWvWl0xXnz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849313"/>
            <a:ext cx="360045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226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0"/>
            <a:ext cx="6624638" cy="720725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0066"/>
                </a:solidFill>
                <a:latin typeface="Arial Black" pitchFamily="34" charset="0"/>
              </a:rPr>
              <a:t>Уравнение Бернулли</a:t>
            </a:r>
          </a:p>
        </p:txBody>
      </p:sp>
      <p:pic>
        <p:nvPicPr>
          <p:cNvPr id="11267" name="irc_mi" descr="1-22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4176713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395288" y="5497513"/>
            <a:ext cx="8280400" cy="954087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b="1">
                <a:solidFill>
                  <a:srgbClr val="FF0000"/>
                </a:solidFill>
              </a:rPr>
              <a:t>При стационарном течении идеальной жидкости полное давление, равное сумме статического, динамического и гидростатического давлений, одинаково во всех поперечных сечениях трубки тока.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95288" y="3455988"/>
            <a:ext cx="82804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sz="2000" b="1" i="1">
                <a:solidFill>
                  <a:srgbClr val="FF0000"/>
                </a:solidFill>
              </a:rPr>
              <a:t>p</a:t>
            </a:r>
            <a:r>
              <a:rPr lang="ru-RU" sz="2000"/>
              <a:t>-  </a:t>
            </a:r>
            <a:r>
              <a:rPr lang="ru-RU" sz="2000" b="1">
                <a:solidFill>
                  <a:srgbClr val="000066"/>
                </a:solidFill>
              </a:rPr>
              <a:t>статическое давление</a:t>
            </a:r>
            <a:r>
              <a:rPr lang="ru-RU" sz="2000"/>
              <a:t>. (Это давление, которое оказывают друг на друга соседние слои жидкости). </a:t>
            </a:r>
          </a:p>
          <a:p>
            <a:r>
              <a:rPr lang="ru-RU" sz="2000"/>
              <a:t>Величину </a:t>
            </a:r>
            <a:r>
              <a:rPr lang="ru-RU" sz="2000" b="1" i="1">
                <a:solidFill>
                  <a:srgbClr val="FF0000"/>
                </a:solidFill>
              </a:rPr>
              <a:t>ρv</a:t>
            </a:r>
            <a:r>
              <a:rPr lang="ru-RU" sz="2000" b="1" i="1" baseline="30000">
                <a:solidFill>
                  <a:srgbClr val="FF0000"/>
                </a:solidFill>
              </a:rPr>
              <a:t>2</a:t>
            </a:r>
            <a:r>
              <a:rPr lang="ru-RU" sz="2000" b="1" i="1">
                <a:solidFill>
                  <a:srgbClr val="FF0000"/>
                </a:solidFill>
              </a:rPr>
              <a:t>/2</a:t>
            </a:r>
            <a:r>
              <a:rPr lang="ru-RU" sz="2000" b="1">
                <a:solidFill>
                  <a:srgbClr val="FF0000"/>
                </a:solidFill>
              </a:rPr>
              <a:t> </a:t>
            </a:r>
            <a:r>
              <a:rPr lang="ru-RU" sz="2000"/>
              <a:t>называют </a:t>
            </a:r>
            <a:r>
              <a:rPr lang="ru-RU" sz="2000" b="1">
                <a:solidFill>
                  <a:srgbClr val="000066"/>
                </a:solidFill>
              </a:rPr>
              <a:t>динамическим давлением</a:t>
            </a:r>
            <a:r>
              <a:rPr lang="ru-RU" sz="2000"/>
              <a:t>. (Оно обусловлено движением жидкости). </a:t>
            </a:r>
          </a:p>
          <a:p>
            <a:r>
              <a:rPr lang="ru-RU" sz="2000" b="1" i="1">
                <a:solidFill>
                  <a:srgbClr val="FF0000"/>
                </a:solidFill>
              </a:rPr>
              <a:t>ρgh</a:t>
            </a:r>
            <a:r>
              <a:rPr lang="ru-RU" sz="2000"/>
              <a:t> -</a:t>
            </a:r>
            <a:r>
              <a:rPr lang="ru-RU" sz="2000" b="1">
                <a:solidFill>
                  <a:srgbClr val="000066"/>
                </a:solidFill>
              </a:rPr>
              <a:t>гидростатическое давление</a:t>
            </a:r>
            <a:r>
              <a:rPr lang="ru-RU" sz="2000"/>
              <a:t>.( Давление, создаваемое весом вертикального столба жидкости высотой h). 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273" name="Object 9"/>
          <p:cNvGraphicFramePr>
            <a:graphicFrameLocks noChangeAspect="1"/>
          </p:cNvGraphicFramePr>
          <p:nvPr/>
        </p:nvGraphicFramePr>
        <p:xfrm>
          <a:off x="4284663" y="2187575"/>
          <a:ext cx="4535487" cy="133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6" name="Формула" r:id="rId4" imgW="1422400" imgH="419100" progId="Equation.3">
                  <p:embed/>
                </p:oleObj>
              </mc:Choice>
              <mc:Fallback>
                <p:oleObj name="Формула" r:id="rId4" imgW="14224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2187575"/>
                        <a:ext cx="4535487" cy="1338263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1750">
                        <a:solidFill>
                          <a:schemeClr val="tx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74" name="Рисунок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0"/>
            <a:ext cx="1474788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29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i="1" smtClean="0">
                <a:solidFill>
                  <a:schemeClr val="accent2"/>
                </a:solidFill>
              </a:rPr>
              <a:t>Следствия уравнения Бернулли.</a:t>
            </a:r>
            <a:r>
              <a:rPr lang="ru-RU" sz="2400" b="1" i="1" smtClean="0">
                <a:solidFill>
                  <a:schemeClr val="accent2"/>
                </a:solidFill>
              </a:rPr>
              <a:t/>
            </a:r>
            <a:br>
              <a:rPr lang="ru-RU" sz="2400" b="1" i="1" smtClean="0">
                <a:solidFill>
                  <a:schemeClr val="accent2"/>
                </a:solidFill>
              </a:rPr>
            </a:br>
            <a:r>
              <a:rPr lang="ru-RU" sz="2400" b="1" i="1" u="sng" smtClean="0">
                <a:solidFill>
                  <a:srgbClr val="A50021"/>
                </a:solidFill>
              </a:rPr>
              <a:t>1.Измерение скорости жидкости. Трубка Пито.</a:t>
            </a:r>
            <a:r>
              <a:rPr lang="ru-RU" smtClean="0"/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23850" y="4868863"/>
            <a:ext cx="4110038" cy="1655762"/>
          </a:xfrm>
          <a:solidFill>
            <a:schemeClr val="accent1"/>
          </a:solidFill>
        </p:spPr>
        <p:txBody>
          <a:bodyPr/>
          <a:lstStyle/>
          <a:p>
            <a:pPr eaLnBrk="1" hangingPunct="1"/>
            <a:r>
              <a:rPr lang="ru-RU" sz="1800" smtClean="0">
                <a:solidFill>
                  <a:schemeClr val="accent2"/>
                </a:solidFill>
              </a:rPr>
              <a:t>Трубку 2, изображенную на рисунке называют </a:t>
            </a:r>
            <a:r>
              <a:rPr lang="ru-RU" sz="1800" b="1" u="sng" smtClean="0">
                <a:solidFill>
                  <a:srgbClr val="000066"/>
                </a:solidFill>
              </a:rPr>
              <a:t>трубкой Пито</a:t>
            </a:r>
            <a:r>
              <a:rPr lang="ru-RU" sz="1800" smtClean="0">
                <a:solidFill>
                  <a:schemeClr val="accent2"/>
                </a:solidFill>
              </a:rPr>
              <a:t>, по высоте</a:t>
            </a:r>
            <a:r>
              <a:rPr lang="ru-RU" sz="1800" i="1" smtClean="0">
                <a:solidFill>
                  <a:schemeClr val="accent2"/>
                </a:solidFill>
              </a:rPr>
              <a:t> </a:t>
            </a:r>
            <a:r>
              <a:rPr lang="ru-RU" sz="1800" b="1" i="1" smtClean="0"/>
              <a:t>h</a:t>
            </a:r>
            <a:r>
              <a:rPr lang="ru-RU" sz="1800" b="1" i="1" baseline="-25000" smtClean="0"/>
              <a:t>2</a:t>
            </a:r>
            <a:r>
              <a:rPr lang="ru-RU" sz="1800" i="1" baseline="-25000" smtClean="0">
                <a:solidFill>
                  <a:schemeClr val="accent2"/>
                </a:solidFill>
              </a:rPr>
              <a:t> </a:t>
            </a:r>
            <a:r>
              <a:rPr lang="ru-RU" sz="1800" smtClean="0">
                <a:solidFill>
                  <a:schemeClr val="accent2"/>
                </a:solidFill>
              </a:rPr>
              <a:t>столба жидкости в которой измеряют полное давление </a:t>
            </a:r>
            <a:r>
              <a:rPr lang="ru-RU" sz="1800" b="1" i="1" smtClean="0"/>
              <a:t>р</a:t>
            </a:r>
            <a:r>
              <a:rPr lang="ru-RU" sz="1800" b="1" i="1" baseline="-25000" smtClean="0"/>
              <a:t>2</a:t>
            </a:r>
            <a:r>
              <a:rPr lang="ru-RU" sz="1800" b="1" smtClean="0"/>
              <a:t> </a:t>
            </a:r>
            <a:r>
              <a:rPr lang="ru-RU" sz="1800" smtClean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Подъем жидкости в первой трубке на высоту </a:t>
            </a:r>
            <a:r>
              <a:rPr lang="en-US" sz="2000" smtClean="0">
                <a:solidFill>
                  <a:schemeClr val="accent2"/>
                </a:solidFill>
              </a:rPr>
              <a:t>h</a:t>
            </a:r>
            <a:r>
              <a:rPr lang="en-US" sz="2000" baseline="-25000" smtClean="0">
                <a:solidFill>
                  <a:schemeClr val="accent2"/>
                </a:solidFill>
              </a:rPr>
              <a:t>1</a:t>
            </a:r>
            <a:r>
              <a:rPr lang="ru-RU" sz="2000" smtClean="0">
                <a:solidFill>
                  <a:schemeClr val="accent2"/>
                </a:solidFill>
              </a:rPr>
              <a:t> </a:t>
            </a:r>
            <a:r>
              <a:rPr lang="ru-RU" sz="2000" smtClean="0"/>
              <a:t>обусловлен </a:t>
            </a:r>
            <a:r>
              <a:rPr lang="ru-RU" sz="2000" b="1" smtClean="0">
                <a:solidFill>
                  <a:schemeClr val="accent2"/>
                </a:solidFill>
              </a:rPr>
              <a:t>статическим давлением</a:t>
            </a:r>
          </a:p>
        </p:txBody>
      </p:sp>
      <p:grpSp>
        <p:nvGrpSpPr>
          <p:cNvPr id="12293" name="Group 5"/>
          <p:cNvGrpSpPr>
            <a:grpSpLocks/>
          </p:cNvGrpSpPr>
          <p:nvPr/>
        </p:nvGrpSpPr>
        <p:grpSpPr bwMode="auto">
          <a:xfrm>
            <a:off x="827088" y="1484313"/>
            <a:ext cx="3097212" cy="3024187"/>
            <a:chOff x="3681" y="8334"/>
            <a:chExt cx="4140" cy="2272"/>
          </a:xfrm>
        </p:grpSpPr>
        <p:sp>
          <p:nvSpPr>
            <p:cNvPr id="12301" name="Rectangle 6" descr="Штриховой горизонтальный"/>
            <p:cNvSpPr>
              <a:spLocks noChangeArrowheads="1"/>
            </p:cNvSpPr>
            <p:nvPr/>
          </p:nvSpPr>
          <p:spPr bwMode="auto">
            <a:xfrm>
              <a:off x="3681" y="9470"/>
              <a:ext cx="4118" cy="1136"/>
            </a:xfrm>
            <a:prstGeom prst="rect">
              <a:avLst/>
            </a:prstGeom>
            <a:pattFill prst="dashHorz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2" name="Rectangle 7" descr="Штриховой горизонтальный"/>
            <p:cNvSpPr>
              <a:spLocks noChangeArrowheads="1"/>
            </p:cNvSpPr>
            <p:nvPr/>
          </p:nvSpPr>
          <p:spPr bwMode="auto">
            <a:xfrm>
              <a:off x="5243" y="9189"/>
              <a:ext cx="284" cy="284"/>
            </a:xfrm>
            <a:prstGeom prst="rect">
              <a:avLst/>
            </a:prstGeom>
            <a:pattFill prst="dashHorz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3" name="Rectangle 8" descr="Штриховой горизонтальный"/>
            <p:cNvSpPr>
              <a:spLocks noChangeArrowheads="1"/>
            </p:cNvSpPr>
            <p:nvPr/>
          </p:nvSpPr>
          <p:spPr bwMode="auto">
            <a:xfrm>
              <a:off x="6521" y="8618"/>
              <a:ext cx="284" cy="852"/>
            </a:xfrm>
            <a:prstGeom prst="rect">
              <a:avLst/>
            </a:prstGeom>
            <a:pattFill prst="dashHorz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4" name="Line 9"/>
            <p:cNvSpPr>
              <a:spLocks noChangeShapeType="1"/>
            </p:cNvSpPr>
            <p:nvPr/>
          </p:nvSpPr>
          <p:spPr bwMode="auto">
            <a:xfrm>
              <a:off x="5243" y="8902"/>
              <a:ext cx="0" cy="99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5" name="Line 10"/>
            <p:cNvSpPr>
              <a:spLocks noChangeShapeType="1"/>
            </p:cNvSpPr>
            <p:nvPr/>
          </p:nvSpPr>
          <p:spPr bwMode="auto">
            <a:xfrm>
              <a:off x="5527" y="8902"/>
              <a:ext cx="0" cy="99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6" name="Line 11"/>
            <p:cNvSpPr>
              <a:spLocks noChangeShapeType="1"/>
            </p:cNvSpPr>
            <p:nvPr/>
          </p:nvSpPr>
          <p:spPr bwMode="auto">
            <a:xfrm>
              <a:off x="6521" y="8334"/>
              <a:ext cx="0" cy="14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7" name="Line 12"/>
            <p:cNvSpPr>
              <a:spLocks noChangeShapeType="1"/>
            </p:cNvSpPr>
            <p:nvPr/>
          </p:nvSpPr>
          <p:spPr bwMode="auto">
            <a:xfrm>
              <a:off x="6805" y="8334"/>
              <a:ext cx="0" cy="14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8" name="Freeform 13"/>
            <p:cNvSpPr>
              <a:spLocks/>
            </p:cNvSpPr>
            <p:nvPr/>
          </p:nvSpPr>
          <p:spPr bwMode="auto">
            <a:xfrm>
              <a:off x="6095" y="9754"/>
              <a:ext cx="426" cy="284"/>
            </a:xfrm>
            <a:custGeom>
              <a:avLst/>
              <a:gdLst>
                <a:gd name="T0" fmla="*/ 256 w 710"/>
                <a:gd name="T1" fmla="*/ 0 h 450"/>
                <a:gd name="T2" fmla="*/ 205 w 710"/>
                <a:gd name="T3" fmla="*/ 113 h 450"/>
                <a:gd name="T4" fmla="*/ 102 w 710"/>
                <a:gd name="T5" fmla="*/ 170 h 450"/>
                <a:gd name="T6" fmla="*/ 0 w 710"/>
                <a:gd name="T7" fmla="*/ 170 h 4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10" h="450">
                  <a:moveTo>
                    <a:pt x="710" y="0"/>
                  </a:moveTo>
                  <a:cubicBezTo>
                    <a:pt x="674" y="106"/>
                    <a:pt x="639" y="213"/>
                    <a:pt x="568" y="284"/>
                  </a:cubicBezTo>
                  <a:cubicBezTo>
                    <a:pt x="497" y="355"/>
                    <a:pt x="379" y="402"/>
                    <a:pt x="284" y="426"/>
                  </a:cubicBezTo>
                  <a:cubicBezTo>
                    <a:pt x="189" y="450"/>
                    <a:pt x="47" y="426"/>
                    <a:pt x="0" y="42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09" name="Freeform 14"/>
            <p:cNvSpPr>
              <a:spLocks/>
            </p:cNvSpPr>
            <p:nvPr/>
          </p:nvSpPr>
          <p:spPr bwMode="auto">
            <a:xfrm>
              <a:off x="6379" y="9754"/>
              <a:ext cx="426" cy="450"/>
            </a:xfrm>
            <a:custGeom>
              <a:avLst/>
              <a:gdLst>
                <a:gd name="T0" fmla="*/ 256 w 710"/>
                <a:gd name="T1" fmla="*/ 0 h 450"/>
                <a:gd name="T2" fmla="*/ 205 w 710"/>
                <a:gd name="T3" fmla="*/ 284 h 450"/>
                <a:gd name="T4" fmla="*/ 102 w 710"/>
                <a:gd name="T5" fmla="*/ 426 h 450"/>
                <a:gd name="T6" fmla="*/ 0 w 710"/>
                <a:gd name="T7" fmla="*/ 426 h 4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10" h="450">
                  <a:moveTo>
                    <a:pt x="710" y="0"/>
                  </a:moveTo>
                  <a:cubicBezTo>
                    <a:pt x="674" y="106"/>
                    <a:pt x="639" y="213"/>
                    <a:pt x="568" y="284"/>
                  </a:cubicBezTo>
                  <a:cubicBezTo>
                    <a:pt x="497" y="355"/>
                    <a:pt x="379" y="402"/>
                    <a:pt x="284" y="426"/>
                  </a:cubicBezTo>
                  <a:cubicBezTo>
                    <a:pt x="189" y="450"/>
                    <a:pt x="47" y="426"/>
                    <a:pt x="0" y="42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0" name="Line 15"/>
            <p:cNvSpPr>
              <a:spLocks noChangeShapeType="1"/>
            </p:cNvSpPr>
            <p:nvPr/>
          </p:nvSpPr>
          <p:spPr bwMode="auto">
            <a:xfrm flipH="1">
              <a:off x="6095" y="10180"/>
              <a:ext cx="4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1" name="Line 16"/>
            <p:cNvSpPr>
              <a:spLocks noChangeShapeType="1"/>
            </p:cNvSpPr>
            <p:nvPr/>
          </p:nvSpPr>
          <p:spPr bwMode="auto">
            <a:xfrm>
              <a:off x="4249" y="10038"/>
              <a:ext cx="99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2" name="Line 17"/>
            <p:cNvSpPr>
              <a:spLocks noChangeShapeType="1"/>
            </p:cNvSpPr>
            <p:nvPr/>
          </p:nvSpPr>
          <p:spPr bwMode="auto">
            <a:xfrm flipH="1">
              <a:off x="4959" y="9186"/>
              <a:ext cx="56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3" name="Line 18"/>
            <p:cNvSpPr>
              <a:spLocks noChangeShapeType="1"/>
            </p:cNvSpPr>
            <p:nvPr/>
          </p:nvSpPr>
          <p:spPr bwMode="auto">
            <a:xfrm>
              <a:off x="3681" y="9470"/>
              <a:ext cx="156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4" name="Line 19"/>
            <p:cNvSpPr>
              <a:spLocks noChangeShapeType="1"/>
            </p:cNvSpPr>
            <p:nvPr/>
          </p:nvSpPr>
          <p:spPr bwMode="auto">
            <a:xfrm>
              <a:off x="5527" y="9470"/>
              <a:ext cx="99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5" name="Line 20"/>
            <p:cNvSpPr>
              <a:spLocks noChangeShapeType="1"/>
            </p:cNvSpPr>
            <p:nvPr/>
          </p:nvSpPr>
          <p:spPr bwMode="auto">
            <a:xfrm>
              <a:off x="6805" y="9470"/>
              <a:ext cx="99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6" name="Line 21"/>
            <p:cNvSpPr>
              <a:spLocks noChangeShapeType="1"/>
            </p:cNvSpPr>
            <p:nvPr/>
          </p:nvSpPr>
          <p:spPr bwMode="auto">
            <a:xfrm>
              <a:off x="6521" y="8618"/>
              <a:ext cx="56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7" name="Line 22"/>
            <p:cNvSpPr>
              <a:spLocks noChangeShapeType="1"/>
            </p:cNvSpPr>
            <p:nvPr/>
          </p:nvSpPr>
          <p:spPr bwMode="auto">
            <a:xfrm>
              <a:off x="6947" y="8618"/>
              <a:ext cx="0" cy="8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sm"/>
              <a:tailEnd type="stealth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8" name="Line 23"/>
            <p:cNvSpPr>
              <a:spLocks noChangeShapeType="1"/>
            </p:cNvSpPr>
            <p:nvPr/>
          </p:nvSpPr>
          <p:spPr bwMode="auto">
            <a:xfrm>
              <a:off x="5101" y="9189"/>
              <a:ext cx="0" cy="2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sm"/>
              <a:tailEnd type="stealth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19" name="Text Box 24"/>
            <p:cNvSpPr txBox="1">
              <a:spLocks noChangeArrowheads="1"/>
            </p:cNvSpPr>
            <p:nvPr/>
          </p:nvSpPr>
          <p:spPr bwMode="auto">
            <a:xfrm>
              <a:off x="5101" y="8476"/>
              <a:ext cx="426" cy="42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uk-UA" sz="1400">
                  <a:latin typeface="Times New Roman" pitchFamily="18" charset="0"/>
                </a:rPr>
                <a:t>1</a:t>
              </a:r>
              <a:endParaRPr lang="ru-RU"/>
            </a:p>
          </p:txBody>
        </p:sp>
        <p:sp>
          <p:nvSpPr>
            <p:cNvPr id="12320" name="Text Box 25"/>
            <p:cNvSpPr txBox="1">
              <a:spLocks noChangeArrowheads="1"/>
            </p:cNvSpPr>
            <p:nvPr/>
          </p:nvSpPr>
          <p:spPr bwMode="auto">
            <a:xfrm>
              <a:off x="5953" y="8334"/>
              <a:ext cx="426" cy="42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uk-UA" sz="1400"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2321" name="Text Box 26"/>
            <p:cNvSpPr txBox="1">
              <a:spLocks noChangeArrowheads="1"/>
            </p:cNvSpPr>
            <p:nvPr/>
          </p:nvSpPr>
          <p:spPr bwMode="auto">
            <a:xfrm>
              <a:off x="4221" y="8874"/>
              <a:ext cx="596" cy="45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400">
                  <a:latin typeface="Times New Roman" pitchFamily="18" charset="0"/>
                </a:rPr>
                <a:t>h</a:t>
              </a:r>
              <a:r>
                <a:rPr lang="en-US" sz="1400" baseline="-25000">
                  <a:latin typeface="Times New Roman" pitchFamily="18" charset="0"/>
                </a:rPr>
                <a:t>1</a:t>
              </a:r>
              <a:endParaRPr lang="ru-RU"/>
            </a:p>
          </p:txBody>
        </p:sp>
        <p:sp>
          <p:nvSpPr>
            <p:cNvPr id="12322" name="Text Box 27"/>
            <p:cNvSpPr txBox="1">
              <a:spLocks noChangeArrowheads="1"/>
            </p:cNvSpPr>
            <p:nvPr/>
          </p:nvSpPr>
          <p:spPr bwMode="auto">
            <a:xfrm>
              <a:off x="7089" y="8694"/>
              <a:ext cx="732" cy="49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400">
                  <a:latin typeface="Times New Roman" pitchFamily="18" charset="0"/>
                </a:rPr>
                <a:t>h</a:t>
              </a:r>
              <a:r>
                <a:rPr lang="en-US" sz="1400" baseline="-25000"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2323" name="Line 28"/>
            <p:cNvSpPr>
              <a:spLocks noChangeShapeType="1"/>
            </p:cNvSpPr>
            <p:nvPr/>
          </p:nvSpPr>
          <p:spPr bwMode="auto">
            <a:xfrm>
              <a:off x="3681" y="10606"/>
              <a:ext cx="411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294" name="Rectangle 29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Подъем жидкости в трубке Пито  на высоту </a:t>
            </a:r>
            <a:r>
              <a:rPr lang="en-US" sz="2000" smtClean="0">
                <a:solidFill>
                  <a:schemeClr val="accent2"/>
                </a:solidFill>
              </a:rPr>
              <a:t>h</a:t>
            </a:r>
            <a:r>
              <a:rPr lang="ru-RU" sz="2000" baseline="-25000" smtClean="0">
                <a:solidFill>
                  <a:schemeClr val="accent2"/>
                </a:solidFill>
              </a:rPr>
              <a:t>2</a:t>
            </a:r>
            <a:r>
              <a:rPr lang="ru-RU" sz="2000" smtClean="0">
                <a:solidFill>
                  <a:schemeClr val="accent2"/>
                </a:solidFill>
              </a:rPr>
              <a:t> </a:t>
            </a:r>
            <a:r>
              <a:rPr lang="ru-RU" sz="2000" smtClean="0"/>
              <a:t>обусловлен </a:t>
            </a:r>
            <a:r>
              <a:rPr lang="ru-RU" sz="2000" b="1" smtClean="0">
                <a:solidFill>
                  <a:schemeClr val="accent2"/>
                </a:solidFill>
              </a:rPr>
              <a:t>полным давлением</a:t>
            </a:r>
          </a:p>
          <a:p>
            <a:pPr eaLnBrk="1" hangingPunct="1"/>
            <a:endParaRPr lang="ru-RU" sz="2400" smtClean="0"/>
          </a:p>
        </p:txBody>
      </p:sp>
      <p:sp>
        <p:nvSpPr>
          <p:cNvPr id="12295" name="Rectangle 30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2296" name="Object 31"/>
          <p:cNvGraphicFramePr>
            <a:graphicFrameLocks noChangeAspect="1"/>
          </p:cNvGraphicFramePr>
          <p:nvPr/>
        </p:nvGraphicFramePr>
        <p:xfrm>
          <a:off x="5795963" y="2924175"/>
          <a:ext cx="158432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7" name="Формула" r:id="rId3" imgW="685800" imgH="228600" progId="Equation.3">
                  <p:embed/>
                </p:oleObj>
              </mc:Choice>
              <mc:Fallback>
                <p:oleObj name="Формула" r:id="rId3" imgW="6858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963" y="2924175"/>
                        <a:ext cx="1584325" cy="528638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7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2298" name="Object 33"/>
          <p:cNvGraphicFramePr>
            <a:graphicFrameLocks noChangeAspect="1"/>
          </p:cNvGraphicFramePr>
          <p:nvPr/>
        </p:nvGraphicFramePr>
        <p:xfrm>
          <a:off x="7532688" y="4879975"/>
          <a:ext cx="2000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" name="Формула" r:id="rId5" imgW="114151" imgH="215619" progId="Equation.3">
                  <p:embed/>
                </p:oleObj>
              </mc:Choice>
              <mc:Fallback>
                <p:oleObj name="Формула" r:id="rId5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2688" y="4879975"/>
                        <a:ext cx="200025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9" name="Rectangle 34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2300" name="Object 35"/>
          <p:cNvGraphicFramePr>
            <a:graphicFrameLocks noChangeAspect="1"/>
          </p:cNvGraphicFramePr>
          <p:nvPr/>
        </p:nvGraphicFramePr>
        <p:xfrm>
          <a:off x="5508625" y="5300663"/>
          <a:ext cx="2808288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9" name="Формула" r:id="rId7" imgW="1384300" imgH="419100" progId="Equation.3">
                  <p:embed/>
                </p:oleObj>
              </mc:Choice>
              <mc:Fallback>
                <p:oleObj name="Формула" r:id="rId7" imgW="13843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5" y="5300663"/>
                        <a:ext cx="2808288" cy="852487"/>
                      </a:xfrm>
                      <a:prstGeom prst="rect">
                        <a:avLst/>
                      </a:prstGeom>
                      <a:solidFill>
                        <a:srgbClr val="FF6600"/>
                      </a:solidFill>
                      <a:ln w="25400">
                        <a:solidFill>
                          <a:srgbClr val="8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956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260350"/>
            <a:ext cx="7848600" cy="6080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754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8435975" cy="1354137"/>
          </a:xfrm>
          <a:solidFill>
            <a:srgbClr val="FFCC99"/>
          </a:solidFill>
        </p:spPr>
        <p:txBody>
          <a:bodyPr/>
          <a:lstStyle/>
          <a:p>
            <a:pPr eaLnBrk="1" hangingPunct="1"/>
            <a:r>
              <a:rPr lang="ru-RU" sz="2400" b="1" i="1" smtClean="0">
                <a:solidFill>
                  <a:schemeClr val="accent2"/>
                </a:solidFill>
              </a:rPr>
              <a:t>Следствия уравнения Бернулли.</a:t>
            </a:r>
            <a:br>
              <a:rPr lang="ru-RU" sz="2400" b="1" i="1" smtClean="0">
                <a:solidFill>
                  <a:schemeClr val="accent2"/>
                </a:solidFill>
              </a:rPr>
            </a:br>
            <a:r>
              <a:rPr lang="ru-RU" sz="2400" b="1" i="1" u="sng" smtClean="0">
                <a:solidFill>
                  <a:srgbClr val="A50021"/>
                </a:solidFill>
              </a:rPr>
              <a:t>2. Горизонтальная трубка тока переменного сечения.</a:t>
            </a:r>
            <a:br>
              <a:rPr lang="ru-RU" sz="2400" b="1" i="1" u="sng" smtClean="0">
                <a:solidFill>
                  <a:srgbClr val="A50021"/>
                </a:solidFill>
              </a:rPr>
            </a:br>
            <a:r>
              <a:rPr lang="ru-RU" sz="2400" b="1" i="1" u="sng" smtClean="0">
                <a:solidFill>
                  <a:srgbClr val="A50021"/>
                </a:solidFill>
              </a:rPr>
              <a:t>Всасывающее действие струи.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507412" cy="4784725"/>
          </a:xfrm>
          <a:solidFill>
            <a:srgbClr val="FFCC99"/>
          </a:solidFill>
        </p:spPr>
        <p:txBody>
          <a:bodyPr/>
          <a:lstStyle/>
          <a:p>
            <a:pPr eaLnBrk="1" hangingPunct="1"/>
            <a:endParaRPr lang="ru-RU" sz="2000" b="1" i="1" dirty="0" smtClean="0"/>
          </a:p>
        </p:txBody>
      </p:sp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3132138" y="1700213"/>
            <a:ext cx="4641850" cy="1828800"/>
            <a:chOff x="2130" y="2394"/>
            <a:chExt cx="7311" cy="2880"/>
          </a:xfrm>
        </p:grpSpPr>
        <p:sp>
          <p:nvSpPr>
            <p:cNvPr id="14347" name="Rectangle 5" descr="10%"/>
            <p:cNvSpPr>
              <a:spLocks noChangeArrowheads="1"/>
            </p:cNvSpPr>
            <p:nvPr/>
          </p:nvSpPr>
          <p:spPr bwMode="auto">
            <a:xfrm>
              <a:off x="7810" y="3148"/>
              <a:ext cx="284" cy="284"/>
            </a:xfrm>
            <a:prstGeom prst="rect">
              <a:avLst/>
            </a:prstGeom>
            <a:pattFill prst="pct10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Rectangle 6" descr="10%"/>
            <p:cNvSpPr>
              <a:spLocks noChangeArrowheads="1"/>
            </p:cNvSpPr>
            <p:nvPr/>
          </p:nvSpPr>
          <p:spPr bwMode="auto">
            <a:xfrm>
              <a:off x="3976" y="2583"/>
              <a:ext cx="284" cy="426"/>
            </a:xfrm>
            <a:prstGeom prst="rect">
              <a:avLst/>
            </a:prstGeom>
            <a:pattFill prst="pct10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AutoShape 7" descr="10%"/>
            <p:cNvSpPr>
              <a:spLocks noChangeArrowheads="1"/>
            </p:cNvSpPr>
            <p:nvPr/>
          </p:nvSpPr>
          <p:spPr bwMode="auto">
            <a:xfrm rot="5493398">
              <a:off x="5114" y="3296"/>
              <a:ext cx="1561" cy="988"/>
            </a:xfrm>
            <a:prstGeom prst="flowChartExtract">
              <a:avLst/>
            </a:prstGeom>
            <a:pattFill prst="pct10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Rectangle 8" descr="10%"/>
            <p:cNvSpPr>
              <a:spLocks noChangeArrowheads="1"/>
            </p:cNvSpPr>
            <p:nvPr/>
          </p:nvSpPr>
          <p:spPr bwMode="auto">
            <a:xfrm>
              <a:off x="2130" y="3009"/>
              <a:ext cx="3266" cy="1562"/>
            </a:xfrm>
            <a:prstGeom prst="rect">
              <a:avLst/>
            </a:prstGeom>
            <a:pattFill prst="pct10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Rectangle 9" descr="10%"/>
            <p:cNvSpPr>
              <a:spLocks noChangeArrowheads="1"/>
            </p:cNvSpPr>
            <p:nvPr/>
          </p:nvSpPr>
          <p:spPr bwMode="auto">
            <a:xfrm>
              <a:off x="5964" y="3435"/>
              <a:ext cx="2698" cy="710"/>
            </a:xfrm>
            <a:prstGeom prst="rect">
              <a:avLst/>
            </a:prstGeom>
            <a:pattFill prst="pct10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Oval 10" descr="Темный диагональный 2"/>
            <p:cNvSpPr>
              <a:spLocks noChangeArrowheads="1"/>
            </p:cNvSpPr>
            <p:nvPr/>
          </p:nvSpPr>
          <p:spPr bwMode="auto">
            <a:xfrm>
              <a:off x="3266" y="3009"/>
              <a:ext cx="426" cy="1562"/>
            </a:xfrm>
            <a:prstGeom prst="ellipse">
              <a:avLst/>
            </a:prstGeom>
            <a:pattFill prst="dkUp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Oval 11" descr="Темный диагональный 2"/>
            <p:cNvSpPr>
              <a:spLocks noChangeArrowheads="1"/>
            </p:cNvSpPr>
            <p:nvPr/>
          </p:nvSpPr>
          <p:spPr bwMode="auto">
            <a:xfrm>
              <a:off x="7242" y="3435"/>
              <a:ext cx="142" cy="710"/>
            </a:xfrm>
            <a:prstGeom prst="ellipse">
              <a:avLst/>
            </a:prstGeom>
            <a:pattFill prst="dkUp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Line 12"/>
            <p:cNvSpPr>
              <a:spLocks noChangeShapeType="1"/>
            </p:cNvSpPr>
            <p:nvPr/>
          </p:nvSpPr>
          <p:spPr bwMode="auto">
            <a:xfrm>
              <a:off x="2130" y="3009"/>
              <a:ext cx="184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Line 13"/>
            <p:cNvSpPr>
              <a:spLocks noChangeShapeType="1"/>
            </p:cNvSpPr>
            <p:nvPr/>
          </p:nvSpPr>
          <p:spPr bwMode="auto">
            <a:xfrm>
              <a:off x="4260" y="3009"/>
              <a:ext cx="11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Line 14"/>
            <p:cNvSpPr>
              <a:spLocks noChangeShapeType="1"/>
            </p:cNvSpPr>
            <p:nvPr/>
          </p:nvSpPr>
          <p:spPr bwMode="auto">
            <a:xfrm>
              <a:off x="2130" y="4570"/>
              <a:ext cx="326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Line 15"/>
            <p:cNvSpPr>
              <a:spLocks noChangeShapeType="1"/>
            </p:cNvSpPr>
            <p:nvPr/>
          </p:nvSpPr>
          <p:spPr bwMode="auto">
            <a:xfrm>
              <a:off x="5964" y="3435"/>
              <a:ext cx="184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Line 16"/>
            <p:cNvSpPr>
              <a:spLocks noChangeShapeType="1"/>
            </p:cNvSpPr>
            <p:nvPr/>
          </p:nvSpPr>
          <p:spPr bwMode="auto">
            <a:xfrm>
              <a:off x="5964" y="4144"/>
              <a:ext cx="26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Line 17"/>
            <p:cNvSpPr>
              <a:spLocks noChangeShapeType="1"/>
            </p:cNvSpPr>
            <p:nvPr/>
          </p:nvSpPr>
          <p:spPr bwMode="auto">
            <a:xfrm flipV="1">
              <a:off x="3976" y="2441"/>
              <a:ext cx="0" cy="5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Line 18"/>
            <p:cNvSpPr>
              <a:spLocks noChangeShapeType="1"/>
            </p:cNvSpPr>
            <p:nvPr/>
          </p:nvSpPr>
          <p:spPr bwMode="auto">
            <a:xfrm flipV="1">
              <a:off x="4260" y="2441"/>
              <a:ext cx="0" cy="5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Line 19"/>
            <p:cNvSpPr>
              <a:spLocks noChangeShapeType="1"/>
            </p:cNvSpPr>
            <p:nvPr/>
          </p:nvSpPr>
          <p:spPr bwMode="auto">
            <a:xfrm flipV="1">
              <a:off x="7810" y="2725"/>
              <a:ext cx="0" cy="7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Line 20"/>
            <p:cNvSpPr>
              <a:spLocks noChangeShapeType="1"/>
            </p:cNvSpPr>
            <p:nvPr/>
          </p:nvSpPr>
          <p:spPr bwMode="auto">
            <a:xfrm>
              <a:off x="8094" y="2725"/>
              <a:ext cx="0" cy="7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Line 21"/>
            <p:cNvSpPr>
              <a:spLocks noChangeShapeType="1"/>
            </p:cNvSpPr>
            <p:nvPr/>
          </p:nvSpPr>
          <p:spPr bwMode="auto">
            <a:xfrm>
              <a:off x="8094" y="3435"/>
              <a:ext cx="56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Line 22"/>
            <p:cNvSpPr>
              <a:spLocks noChangeShapeType="1"/>
            </p:cNvSpPr>
            <p:nvPr/>
          </p:nvSpPr>
          <p:spPr bwMode="auto">
            <a:xfrm>
              <a:off x="3976" y="2583"/>
              <a:ext cx="2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Line 23"/>
            <p:cNvSpPr>
              <a:spLocks noChangeShapeType="1"/>
            </p:cNvSpPr>
            <p:nvPr/>
          </p:nvSpPr>
          <p:spPr bwMode="auto">
            <a:xfrm>
              <a:off x="7810" y="3151"/>
              <a:ext cx="2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Line 24"/>
            <p:cNvSpPr>
              <a:spLocks noChangeShapeType="1"/>
            </p:cNvSpPr>
            <p:nvPr/>
          </p:nvSpPr>
          <p:spPr bwMode="auto">
            <a:xfrm>
              <a:off x="5396" y="3009"/>
              <a:ext cx="568" cy="4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Line 25"/>
            <p:cNvSpPr>
              <a:spLocks noChangeShapeType="1"/>
            </p:cNvSpPr>
            <p:nvPr/>
          </p:nvSpPr>
          <p:spPr bwMode="auto">
            <a:xfrm flipV="1">
              <a:off x="5396" y="4144"/>
              <a:ext cx="568" cy="4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Line 26"/>
            <p:cNvSpPr>
              <a:spLocks noChangeShapeType="1"/>
            </p:cNvSpPr>
            <p:nvPr/>
          </p:nvSpPr>
          <p:spPr bwMode="auto">
            <a:xfrm>
              <a:off x="8094" y="3151"/>
              <a:ext cx="56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Line 27"/>
            <p:cNvSpPr>
              <a:spLocks noChangeShapeType="1"/>
            </p:cNvSpPr>
            <p:nvPr/>
          </p:nvSpPr>
          <p:spPr bwMode="auto">
            <a:xfrm>
              <a:off x="8520" y="3148"/>
              <a:ext cx="0" cy="2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sm"/>
              <a:tailEnd type="stealth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Line 28"/>
            <p:cNvSpPr>
              <a:spLocks noChangeShapeType="1"/>
            </p:cNvSpPr>
            <p:nvPr/>
          </p:nvSpPr>
          <p:spPr bwMode="auto">
            <a:xfrm>
              <a:off x="4260" y="2583"/>
              <a:ext cx="4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Line 29"/>
            <p:cNvSpPr>
              <a:spLocks noChangeShapeType="1"/>
            </p:cNvSpPr>
            <p:nvPr/>
          </p:nvSpPr>
          <p:spPr bwMode="auto">
            <a:xfrm>
              <a:off x="4544" y="2583"/>
              <a:ext cx="0" cy="4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stealth" w="sm" len="sm"/>
              <a:tailEnd type="stealth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Line 30"/>
            <p:cNvSpPr>
              <a:spLocks noChangeShapeType="1"/>
            </p:cNvSpPr>
            <p:nvPr/>
          </p:nvSpPr>
          <p:spPr bwMode="auto">
            <a:xfrm>
              <a:off x="3550" y="3860"/>
              <a:ext cx="8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Line 31"/>
            <p:cNvSpPr>
              <a:spLocks noChangeShapeType="1"/>
            </p:cNvSpPr>
            <p:nvPr/>
          </p:nvSpPr>
          <p:spPr bwMode="auto">
            <a:xfrm>
              <a:off x="7242" y="3860"/>
              <a:ext cx="71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Text Box 32"/>
            <p:cNvSpPr txBox="1">
              <a:spLocks noChangeArrowheads="1"/>
            </p:cNvSpPr>
            <p:nvPr/>
          </p:nvSpPr>
          <p:spPr bwMode="auto">
            <a:xfrm>
              <a:off x="3321" y="2441"/>
              <a:ext cx="513" cy="49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400">
                  <a:latin typeface="Times New Roman" pitchFamily="18" charset="0"/>
                  <a:cs typeface="Arial" charset="0"/>
                </a:rPr>
                <a:t>S</a:t>
              </a:r>
              <a:r>
                <a:rPr lang="en-US" sz="1400" baseline="-25000">
                  <a:latin typeface="Times New Roman" pitchFamily="18" charset="0"/>
                  <a:cs typeface="Arial" charset="0"/>
                </a:rPr>
                <a:t>1</a:t>
              </a:r>
              <a:endParaRPr lang="ru-RU">
                <a:latin typeface="Tahoma" pitchFamily="34" charset="0"/>
                <a:cs typeface="Arial" charset="0"/>
              </a:endParaRPr>
            </a:p>
          </p:txBody>
        </p:sp>
        <p:sp>
          <p:nvSpPr>
            <p:cNvPr id="14375" name="Text Box 33"/>
            <p:cNvSpPr txBox="1">
              <a:spLocks noChangeArrowheads="1"/>
            </p:cNvSpPr>
            <p:nvPr/>
          </p:nvSpPr>
          <p:spPr bwMode="auto">
            <a:xfrm>
              <a:off x="6921" y="2754"/>
              <a:ext cx="747" cy="53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400">
                  <a:latin typeface="Times New Roman" pitchFamily="18" charset="0"/>
                  <a:cs typeface="Arial" charset="0"/>
                </a:rPr>
                <a:t>S</a:t>
              </a:r>
              <a:r>
                <a:rPr lang="en-US" sz="1400" baseline="-25000">
                  <a:latin typeface="Times New Roman" pitchFamily="18" charset="0"/>
                  <a:cs typeface="Arial" charset="0"/>
                </a:rPr>
                <a:t>2</a:t>
              </a:r>
              <a:endParaRPr lang="ru-RU">
                <a:latin typeface="Tahoma" pitchFamily="34" charset="0"/>
                <a:cs typeface="Arial" charset="0"/>
              </a:endParaRPr>
            </a:p>
          </p:txBody>
        </p:sp>
        <p:sp>
          <p:nvSpPr>
            <p:cNvPr id="14376" name="Text Box 34"/>
            <p:cNvSpPr txBox="1">
              <a:spLocks noChangeArrowheads="1"/>
            </p:cNvSpPr>
            <p:nvPr/>
          </p:nvSpPr>
          <p:spPr bwMode="auto">
            <a:xfrm>
              <a:off x="3124" y="4712"/>
              <a:ext cx="568" cy="56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400">
                  <a:latin typeface="Times New Roman" pitchFamily="18" charset="0"/>
                  <a:cs typeface="Arial" charset="0"/>
                </a:rPr>
                <a:t>p</a:t>
              </a:r>
              <a:r>
                <a:rPr lang="en-US" sz="1400" baseline="-25000">
                  <a:latin typeface="Times New Roman" pitchFamily="18" charset="0"/>
                  <a:cs typeface="Arial" charset="0"/>
                </a:rPr>
                <a:t>1</a:t>
              </a:r>
              <a:endParaRPr lang="ru-RU">
                <a:latin typeface="Tahoma" pitchFamily="34" charset="0"/>
                <a:cs typeface="Arial" charset="0"/>
              </a:endParaRPr>
            </a:p>
          </p:txBody>
        </p:sp>
        <p:sp>
          <p:nvSpPr>
            <p:cNvPr id="14377" name="Text Box 35"/>
            <p:cNvSpPr txBox="1">
              <a:spLocks noChangeArrowheads="1"/>
            </p:cNvSpPr>
            <p:nvPr/>
          </p:nvSpPr>
          <p:spPr bwMode="auto">
            <a:xfrm>
              <a:off x="7242" y="4286"/>
              <a:ext cx="579" cy="80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400">
                  <a:latin typeface="Times New Roman" pitchFamily="18" charset="0"/>
                  <a:cs typeface="Arial" charset="0"/>
                </a:rPr>
                <a:t>p</a:t>
              </a:r>
              <a:r>
                <a:rPr lang="en-US" sz="1400" baseline="-25000">
                  <a:latin typeface="Times New Roman" pitchFamily="18" charset="0"/>
                  <a:cs typeface="Arial" charset="0"/>
                </a:rPr>
                <a:t>2</a:t>
              </a:r>
              <a:endParaRPr lang="ru-RU">
                <a:latin typeface="Tahoma" pitchFamily="34" charset="0"/>
                <a:cs typeface="Arial" charset="0"/>
              </a:endParaRPr>
            </a:p>
          </p:txBody>
        </p:sp>
        <p:sp>
          <p:nvSpPr>
            <p:cNvPr id="14378" name="Text Box 36"/>
            <p:cNvSpPr txBox="1">
              <a:spLocks noChangeArrowheads="1"/>
            </p:cNvSpPr>
            <p:nvPr/>
          </p:nvSpPr>
          <p:spPr bwMode="auto">
            <a:xfrm>
              <a:off x="8804" y="2934"/>
              <a:ext cx="637" cy="5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400">
                  <a:latin typeface="Times New Roman" pitchFamily="18" charset="0"/>
                  <a:cs typeface="Arial" charset="0"/>
                </a:rPr>
                <a:t>h</a:t>
              </a:r>
              <a:r>
                <a:rPr lang="en-US" sz="1400" baseline="-25000">
                  <a:latin typeface="Times New Roman" pitchFamily="18" charset="0"/>
                  <a:cs typeface="Arial" charset="0"/>
                </a:rPr>
                <a:t>2</a:t>
              </a:r>
              <a:endParaRPr lang="ru-RU">
                <a:latin typeface="Tahoma" pitchFamily="34" charset="0"/>
                <a:cs typeface="Arial" charset="0"/>
              </a:endParaRPr>
            </a:p>
          </p:txBody>
        </p:sp>
        <p:sp>
          <p:nvSpPr>
            <p:cNvPr id="14379" name="Text Box 37"/>
            <p:cNvSpPr txBox="1">
              <a:spLocks noChangeArrowheads="1"/>
            </p:cNvSpPr>
            <p:nvPr/>
          </p:nvSpPr>
          <p:spPr bwMode="auto">
            <a:xfrm>
              <a:off x="4828" y="2394"/>
              <a:ext cx="833" cy="53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400">
                  <a:latin typeface="Times New Roman" pitchFamily="18" charset="0"/>
                  <a:cs typeface="Arial" charset="0"/>
                </a:rPr>
                <a:t>h</a:t>
              </a:r>
              <a:r>
                <a:rPr lang="en-US" sz="1400" baseline="-25000">
                  <a:latin typeface="Times New Roman" pitchFamily="18" charset="0"/>
                  <a:cs typeface="Arial" charset="0"/>
                </a:rPr>
                <a:t>1</a:t>
              </a:r>
              <a:endParaRPr lang="ru-RU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14341" name="Rectangle 38"/>
          <p:cNvSpPr>
            <a:spLocks noChangeArrowheads="1"/>
          </p:cNvSpPr>
          <p:nvPr/>
        </p:nvSpPr>
        <p:spPr bwMode="auto">
          <a:xfrm>
            <a:off x="539750" y="3860800"/>
            <a:ext cx="4824413" cy="1484313"/>
          </a:xfrm>
          <a:prstGeom prst="rect">
            <a:avLst/>
          </a:prstGeom>
          <a:solidFill>
            <a:schemeClr val="accent1"/>
          </a:solidFill>
          <a:ln w="1905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/>
              <a:t>Так как </a:t>
            </a:r>
            <a:r>
              <a:rPr lang="ru-RU" b="1" i="1">
                <a:solidFill>
                  <a:srgbClr val="FF0000"/>
                </a:solidFill>
              </a:rPr>
              <a:t>h</a:t>
            </a:r>
            <a:r>
              <a:rPr lang="ru-RU" b="1" i="1" baseline="-25000">
                <a:solidFill>
                  <a:srgbClr val="FF0000"/>
                </a:solidFill>
              </a:rPr>
              <a:t>1</a:t>
            </a:r>
            <a:r>
              <a:rPr lang="ru-RU" b="1" i="1">
                <a:solidFill>
                  <a:srgbClr val="FF0000"/>
                </a:solidFill>
              </a:rPr>
              <a:t> = h</a:t>
            </a:r>
            <a:r>
              <a:rPr lang="ru-RU" b="1" i="1" baseline="-25000">
                <a:solidFill>
                  <a:srgbClr val="FF0000"/>
                </a:solidFill>
              </a:rPr>
              <a:t>2</a:t>
            </a:r>
            <a:r>
              <a:rPr lang="ru-RU" b="1" i="1"/>
              <a:t>,</a:t>
            </a:r>
            <a:r>
              <a:rPr lang="ru-RU" b="1"/>
              <a:t> то</a:t>
            </a:r>
          </a:p>
          <a:p>
            <a:r>
              <a:rPr lang="ru-RU" b="1" u="sng">
                <a:solidFill>
                  <a:schemeClr val="accent2"/>
                </a:solidFill>
              </a:rPr>
              <a:t>полное давление в разных сечениях горизонтальной трубки тока одинаково</a:t>
            </a:r>
            <a:r>
              <a:rPr lang="ru-RU" b="1" i="1"/>
              <a:t>.</a:t>
            </a:r>
          </a:p>
          <a:p>
            <a:r>
              <a:rPr lang="ru-RU" b="1"/>
              <a:t> В более узких местах </a:t>
            </a:r>
            <a:r>
              <a:rPr lang="ru-RU" b="1" i="1"/>
              <a:t>S</a:t>
            </a:r>
            <a:r>
              <a:rPr lang="ru-RU" b="1" i="1" baseline="-25000"/>
              <a:t>2</a:t>
            </a:r>
            <a:r>
              <a:rPr lang="ru-RU" b="1" i="1"/>
              <a:t> &lt; S</a:t>
            </a:r>
            <a:r>
              <a:rPr lang="ru-RU" b="1" i="1" baseline="-25000"/>
              <a:t>1</a:t>
            </a:r>
            <a:r>
              <a:rPr lang="ru-RU" b="1" i="1"/>
              <a:t>,                       </a:t>
            </a:r>
            <a:r>
              <a:rPr lang="ru-RU" b="1" i="1">
                <a:solidFill>
                  <a:srgbClr val="FF0000"/>
                </a:solidFill>
              </a:rPr>
              <a:t>p</a:t>
            </a:r>
            <a:r>
              <a:rPr lang="ru-RU" b="1" i="1" baseline="-25000">
                <a:solidFill>
                  <a:srgbClr val="FF0000"/>
                </a:solidFill>
              </a:rPr>
              <a:t>2</a:t>
            </a:r>
            <a:r>
              <a:rPr lang="ru-RU" b="1" i="1">
                <a:solidFill>
                  <a:srgbClr val="FF0000"/>
                </a:solidFill>
              </a:rPr>
              <a:t> &lt; p</a:t>
            </a:r>
            <a:r>
              <a:rPr lang="ru-RU" b="1" i="1" baseline="-25000">
                <a:solidFill>
                  <a:srgbClr val="FF0000"/>
                </a:solidFill>
              </a:rPr>
              <a:t>1</a:t>
            </a:r>
            <a:r>
              <a:rPr lang="ru-RU" b="1" i="1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342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343" name="Rectangle 40"/>
          <p:cNvSpPr>
            <a:spLocks noChangeArrowheads="1"/>
          </p:cNvSpPr>
          <p:nvPr/>
        </p:nvSpPr>
        <p:spPr bwMode="auto">
          <a:xfrm>
            <a:off x="0" y="32242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4344" name="Object 41"/>
          <p:cNvGraphicFramePr>
            <a:graphicFrameLocks noChangeAspect="1"/>
          </p:cNvGraphicFramePr>
          <p:nvPr/>
        </p:nvGraphicFramePr>
        <p:xfrm>
          <a:off x="5435600" y="3357563"/>
          <a:ext cx="3240088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2" name="Формула" r:id="rId3" imgW="1473200" imgH="381000" progId="Equation.3">
                  <p:embed/>
                </p:oleObj>
              </mc:Choice>
              <mc:Fallback>
                <p:oleObj name="Формула" r:id="rId3" imgW="1473200" imgH="381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3357563"/>
                        <a:ext cx="3240088" cy="769937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1750">
                        <a:solidFill>
                          <a:srgbClr val="000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5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4346" name="Object 43"/>
          <p:cNvGraphicFramePr>
            <a:graphicFrameLocks noChangeAspect="1"/>
          </p:cNvGraphicFramePr>
          <p:nvPr/>
        </p:nvGraphicFramePr>
        <p:xfrm>
          <a:off x="4211638" y="4724400"/>
          <a:ext cx="86518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3" name="Формула" r:id="rId5" imgW="482181" imgH="215713" progId="Equation.3">
                  <p:embed/>
                </p:oleObj>
              </mc:Choice>
              <mc:Fallback>
                <p:oleObj name="Формула" r:id="rId5" imgW="482181" imgH="2157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4724400"/>
                        <a:ext cx="865187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953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9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88913"/>
            <a:ext cx="8353425" cy="62357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582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9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620713"/>
            <a:ext cx="281305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mb4_00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750" y="260350"/>
            <a:ext cx="5040313" cy="2259013"/>
          </a:xfrm>
          <a:solidFill>
            <a:schemeClr val="accent1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11188" y="2663825"/>
            <a:ext cx="8418512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400"/>
              <a:t>Горизонтально расположенная трубка (</a:t>
            </a:r>
            <a:r>
              <a:rPr lang="ru-RU" sz="2400">
                <a:solidFill>
                  <a:srgbClr val="FF0000"/>
                </a:solidFill>
              </a:rPr>
              <a:t>1</a:t>
            </a:r>
            <a:r>
              <a:rPr lang="ru-RU" sz="2400"/>
              <a:t>) имеет на конце сужение. Чуть ниже этого конца располагается верхний конец вертикальной трубки (</a:t>
            </a:r>
            <a:r>
              <a:rPr lang="ru-RU" sz="2400">
                <a:solidFill>
                  <a:srgbClr val="FF0000"/>
                </a:solidFill>
              </a:rPr>
              <a:t>2</a:t>
            </a:r>
            <a:r>
              <a:rPr lang="ru-RU" sz="2400"/>
              <a:t>), </a:t>
            </a:r>
            <a:r>
              <a:rPr lang="ru-RU" sz="2400">
                <a:solidFill>
                  <a:srgbClr val="FF0000"/>
                </a:solidFill>
              </a:rPr>
              <a:t>нижний конец которой опущен в сосуд с жидким препаратом</a:t>
            </a:r>
            <a:r>
              <a:rPr lang="ru-RU" sz="2400"/>
              <a:t>. В горизонтальную трубку подается </a:t>
            </a:r>
            <a:r>
              <a:rPr lang="ru-RU" sz="2400">
                <a:solidFill>
                  <a:srgbClr val="FF0000"/>
                </a:solidFill>
              </a:rPr>
              <a:t>пар</a:t>
            </a:r>
            <a:r>
              <a:rPr lang="ru-RU" sz="2400"/>
              <a:t> (3). </a:t>
            </a:r>
            <a:r>
              <a:rPr lang="ru-RU" sz="2400" b="1" u="sng">
                <a:solidFill>
                  <a:schemeClr val="accent2"/>
                </a:solidFill>
              </a:rPr>
              <a:t>При прохождении суженного конца скорость пара возрастает, а давление падает.</a:t>
            </a:r>
            <a:r>
              <a:rPr lang="ru-RU" sz="2400"/>
              <a:t> </a:t>
            </a:r>
            <a:r>
              <a:rPr lang="ru-RU" sz="2400" b="1">
                <a:solidFill>
                  <a:srgbClr val="CC3300"/>
                </a:solidFill>
              </a:rPr>
              <a:t>В область пониженного давления засасывается препарат, который распыляется струей пара.</a:t>
            </a:r>
            <a:r>
              <a:rPr lang="ru-RU" sz="2400"/>
              <a:t> В результате образуется смесь пара, воздуха и капелек препарата, которая через патрубок (</a:t>
            </a:r>
            <a:r>
              <a:rPr lang="ru-RU" sz="2400">
                <a:solidFill>
                  <a:srgbClr val="FF0000"/>
                </a:solidFill>
              </a:rPr>
              <a:t>4</a:t>
            </a:r>
            <a:r>
              <a:rPr lang="ru-RU" sz="2400"/>
              <a:t>) поступает к пациенту.</a:t>
            </a:r>
          </a:p>
        </p:txBody>
      </p:sp>
    </p:spTree>
    <p:extLst>
      <p:ext uri="{BB962C8B-B14F-4D97-AF65-F5344CB8AC3E}">
        <p14:creationId xmlns:p14="http://schemas.microsoft.com/office/powerpoint/2010/main" val="428579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8675688" cy="651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417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8569325" cy="639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260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6863" y="154"/>
            <a:ext cx="7772400" cy="720081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лекции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8568952" cy="5040560"/>
          </a:xfrm>
        </p:spPr>
        <p:txBody>
          <a:bodyPr>
            <a:noAutofit/>
          </a:bodyPr>
          <a:lstStyle/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Физические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основы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гидродинамики.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Уравнение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неразрывности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струи.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Уравнение Бернулли.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Течение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вязкой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жидкости.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Формула Ньютона.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Формула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Пуазейля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Гидравлическое сопротивление.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Методы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вязкости.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Физические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гемодинамики, работа и мощность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сердца.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0"/>
            <a:ext cx="5903913" cy="510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irc_mi" descr="44888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221163"/>
            <a:ext cx="2414588" cy="2462212"/>
          </a:xfrm>
          <a:prstGeom prst="rect">
            <a:avLst/>
          </a:prstGeom>
          <a:noFill/>
          <a:ln w="19050">
            <a:solidFill>
              <a:srgbClr val="00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irc_mi" descr="48999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135438"/>
            <a:ext cx="4464050" cy="2722562"/>
          </a:xfrm>
          <a:prstGeom prst="rect">
            <a:avLst/>
          </a:prstGeom>
          <a:noFill/>
          <a:ln w="190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03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15888"/>
            <a:ext cx="8229600" cy="1143000"/>
          </a:xfrm>
        </p:spPr>
        <p:txBody>
          <a:bodyPr/>
          <a:lstStyle/>
          <a:p>
            <a:pPr eaLnBrk="1" hangingPunct="1"/>
            <a:r>
              <a:rPr lang="ru-RU" sz="2800" b="1" u="sng" smtClean="0">
                <a:solidFill>
                  <a:srgbClr val="0000FF"/>
                </a:solidFill>
              </a:rPr>
              <a:t>Условие неразрывности струи в реальной гемодинамике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850" y="1341438"/>
            <a:ext cx="8569325" cy="5183187"/>
          </a:xfrm>
          <a:solidFill>
            <a:srgbClr val="FFCC99"/>
          </a:solidFill>
        </p:spPr>
        <p:txBody>
          <a:bodyPr/>
          <a:lstStyle/>
          <a:p>
            <a:pPr algn="ctr" eaLnBrk="1" hangingPunct="1">
              <a:lnSpc>
                <a:spcPct val="80000"/>
              </a:lnSpc>
            </a:pPr>
            <a:r>
              <a:rPr lang="ru-RU" sz="2800" smtClean="0">
                <a:solidFill>
                  <a:srgbClr val="FF0000"/>
                </a:solidFill>
              </a:rPr>
              <a:t>в любом сечении </a:t>
            </a:r>
            <a:r>
              <a:rPr lang="en-US" sz="2800" smtClean="0">
                <a:solidFill>
                  <a:srgbClr val="CC0000"/>
                </a:solidFill>
              </a:rPr>
              <a:t>S </a:t>
            </a:r>
            <a:r>
              <a:rPr lang="ru-RU" sz="2800" smtClean="0">
                <a:solidFill>
                  <a:srgbClr val="FF0000"/>
                </a:solidFill>
              </a:rPr>
              <a:t> </a:t>
            </a:r>
            <a:r>
              <a:rPr lang="ru-RU" sz="2800" smtClean="0">
                <a:solidFill>
                  <a:srgbClr val="0000FF"/>
                </a:solidFill>
              </a:rPr>
              <a:t>сердечно-сосудистой системы</a:t>
            </a:r>
            <a:r>
              <a:rPr lang="ru-RU" sz="2800" smtClean="0"/>
              <a:t> </a:t>
            </a:r>
            <a:r>
              <a:rPr lang="ru-RU" sz="2800" smtClean="0">
                <a:solidFill>
                  <a:srgbClr val="CC0000"/>
                </a:solidFill>
              </a:rPr>
              <a:t>объемная скорость</a:t>
            </a:r>
            <a:r>
              <a:rPr lang="ru-RU" sz="2800" smtClean="0"/>
              <a:t> </a:t>
            </a:r>
            <a:r>
              <a:rPr lang="ru-RU" sz="2800" smtClean="0">
                <a:solidFill>
                  <a:srgbClr val="0000FF"/>
                </a:solidFill>
              </a:rPr>
              <a:t>кровотока</a:t>
            </a:r>
            <a:r>
              <a:rPr lang="ru-RU" sz="2800" smtClean="0"/>
              <a:t> </a:t>
            </a:r>
            <a:r>
              <a:rPr lang="ru-RU" sz="2800" smtClean="0">
                <a:solidFill>
                  <a:srgbClr val="CC0000"/>
                </a:solidFill>
              </a:rPr>
              <a:t>одинакова</a:t>
            </a:r>
            <a:r>
              <a:rPr lang="ru-RU" sz="2800" smtClean="0"/>
              <a:t>: </a:t>
            </a:r>
            <a:endParaRPr lang="en-US" sz="2800" smtClean="0"/>
          </a:p>
          <a:p>
            <a:pPr eaLnBrk="1" hangingPunct="1">
              <a:lnSpc>
                <a:spcPct val="80000"/>
              </a:lnSpc>
            </a:pPr>
            <a:endParaRPr lang="en-US" sz="2800" smtClean="0"/>
          </a:p>
          <a:p>
            <a:pPr eaLnBrk="1" hangingPunct="1">
              <a:lnSpc>
                <a:spcPct val="80000"/>
              </a:lnSpc>
            </a:pPr>
            <a:endParaRPr lang="en-U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  </a:t>
            </a:r>
          </a:p>
          <a:p>
            <a:pPr eaLnBrk="1" hangingPunct="1">
              <a:lnSpc>
                <a:spcPct val="80000"/>
              </a:lnSpc>
            </a:pPr>
            <a:endParaRPr lang="en-US" sz="2400" b="1" i="1" smtClean="0"/>
          </a:p>
          <a:p>
            <a:pPr eaLnBrk="1" hangingPunct="1">
              <a:lnSpc>
                <a:spcPct val="80000"/>
              </a:lnSpc>
            </a:pPr>
            <a:r>
              <a:rPr lang="ru-RU" sz="2400" b="1" i="1" smtClean="0"/>
              <a:t>Под площадью сечения </a:t>
            </a:r>
            <a:r>
              <a:rPr lang="ru-RU" sz="2400" b="1" i="1" smtClean="0">
                <a:solidFill>
                  <a:srgbClr val="FF0000"/>
                </a:solidFill>
              </a:rPr>
              <a:t>S</a:t>
            </a:r>
            <a:r>
              <a:rPr lang="ru-RU" sz="2400" b="1" i="1" smtClean="0"/>
              <a:t> сосудистой системы понимают </a:t>
            </a:r>
            <a:r>
              <a:rPr lang="ru-RU" sz="2400" b="1" i="1" smtClean="0">
                <a:solidFill>
                  <a:srgbClr val="0000FF"/>
                </a:solidFill>
              </a:rPr>
              <a:t>суммарную площадь</a:t>
            </a:r>
            <a:r>
              <a:rPr lang="ru-RU" sz="2400" b="1" i="1" smtClean="0"/>
              <a:t> сечения всех кровеносных сосудов одного уровня ветвления.</a:t>
            </a:r>
          </a:p>
          <a:p>
            <a:pPr eaLnBrk="1" hangingPunct="1">
              <a:lnSpc>
                <a:spcPct val="80000"/>
              </a:lnSpc>
            </a:pPr>
            <a:endParaRPr lang="ru-RU" sz="2400" b="1" i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Char char="ь"/>
            </a:pPr>
            <a:r>
              <a:rPr lang="ru-RU" sz="2400" b="1" smtClean="0">
                <a:solidFill>
                  <a:srgbClr val="0000FF"/>
                </a:solidFill>
              </a:rPr>
              <a:t>С увеличением площади сечения сосудистой системы скорость кровотока в ее соответствующих участках уменьшается.</a:t>
            </a:r>
            <a:r>
              <a:rPr lang="ru-RU" sz="2400" b="1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 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2987675" y="2636838"/>
          <a:ext cx="3240088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Формула" r:id="rId3" imgW="1054100" imgH="203200" progId="Equation.3">
                  <p:embed/>
                </p:oleObj>
              </mc:Choice>
              <mc:Fallback>
                <p:oleObj name="Формула" r:id="rId3" imgW="1054100" imgH="203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2636838"/>
                        <a:ext cx="3240088" cy="61277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555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vmede.org/sait/content/Medbiofizika_fedorov_2008/9_files/mb4_003.pn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50863"/>
            <a:ext cx="6840538" cy="2717800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50825" y="3213100"/>
            <a:ext cx="8677275" cy="3455988"/>
          </a:xfrm>
          <a:prstGeom prst="rect">
            <a:avLst/>
          </a:prstGeom>
          <a:solidFill>
            <a:srgbClr val="FFCC99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000">
                <a:cs typeface="Times New Roman" pitchFamily="18" charset="0"/>
              </a:rPr>
              <a:t>На первый взгляд кажется, что приведенные значения противоречат уравнению неразрывности - </a:t>
            </a:r>
            <a:r>
              <a:rPr lang="ru-RU" sz="2000" b="1">
                <a:solidFill>
                  <a:srgbClr val="FF0000"/>
                </a:solidFill>
                <a:cs typeface="Times New Roman" pitchFamily="18" charset="0"/>
              </a:rPr>
              <a:t>в тонких капиллярах скорость кровотока примерно в 1000 меньше, чем в артериях.</a:t>
            </a:r>
            <a:r>
              <a:rPr lang="ru-RU" sz="2000">
                <a:cs typeface="Times New Roman" pitchFamily="18" charset="0"/>
              </a:rPr>
              <a:t> Однако это несоответствие кажущееся. Дело в том, что в табл. приведен диаметр </a:t>
            </a:r>
            <a:r>
              <a:rPr lang="ru-RU" sz="2000" b="1" i="1" u="sng">
                <a:solidFill>
                  <a:schemeClr val="accent2"/>
                </a:solidFill>
                <a:cs typeface="Times New Roman" pitchFamily="18" charset="0"/>
              </a:rPr>
              <a:t>одного </a:t>
            </a:r>
            <a:r>
              <a:rPr lang="ru-RU" sz="2000" b="1" u="sng">
                <a:solidFill>
                  <a:schemeClr val="accent2"/>
                </a:solidFill>
                <a:cs typeface="Times New Roman" pitchFamily="18" charset="0"/>
              </a:rPr>
              <a:t>сосуда</a:t>
            </a:r>
            <a:r>
              <a:rPr lang="ru-RU" sz="2000">
                <a:cs typeface="Times New Roman" pitchFamily="18" charset="0"/>
              </a:rPr>
              <a:t>. Эта величина действительно уменьшается по мере разветвления. Однако суммарная площадь разветвления возрастает. </a:t>
            </a:r>
            <a:r>
              <a:rPr lang="ru-RU" sz="2000" b="1">
                <a:solidFill>
                  <a:schemeClr val="accent2"/>
                </a:solidFill>
                <a:cs typeface="Times New Roman" pitchFamily="18" charset="0"/>
              </a:rPr>
              <a:t>Так, суммарная площадь всех капилляров (около 2000 см</a:t>
            </a:r>
            <a:r>
              <a:rPr lang="ru-RU" sz="2000" b="1" baseline="30000">
                <a:solidFill>
                  <a:schemeClr val="accent2"/>
                </a:solidFill>
                <a:cs typeface="Times New Roman" pitchFamily="18" charset="0"/>
              </a:rPr>
              <a:t>2</a:t>
            </a:r>
            <a:r>
              <a:rPr lang="ru-RU" sz="2000" b="1">
                <a:solidFill>
                  <a:schemeClr val="accent2"/>
                </a:solidFill>
                <a:cs typeface="Times New Roman" pitchFamily="18" charset="0"/>
              </a:rPr>
              <a:t>) в сотни раз превышает площадь аорты - этим и объясняется такая малая скорость крови в капиллярах.</a:t>
            </a:r>
            <a:r>
              <a:rPr lang="ru-RU" sz="2000">
                <a:cs typeface="Times New Roman" pitchFamily="18" charset="0"/>
              </a:rPr>
              <a:t> </a:t>
            </a:r>
            <a:r>
              <a:rPr lang="ru-RU" sz="2000" u="sng">
                <a:solidFill>
                  <a:srgbClr val="FF0000"/>
                </a:solidFill>
                <a:cs typeface="Times New Roman" pitchFamily="18" charset="0"/>
              </a:rPr>
              <a:t>Малая скорость кровотока в капиллярах необходима для обеспечения эффективного обмена между кровью и тканями.</a:t>
            </a:r>
            <a:endParaRPr lang="ru-RU" sz="2000" u="sng">
              <a:solidFill>
                <a:srgbClr val="FF0000"/>
              </a:solidFill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900113" y="174625"/>
            <a:ext cx="7526337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ru-RU" b="1"/>
              <a:t>Таблица </a:t>
            </a:r>
            <a:r>
              <a:rPr lang="ru-RU" sz="2000" b="1">
                <a:solidFill>
                  <a:srgbClr val="FF0000"/>
                </a:solidFill>
              </a:rPr>
              <a:t>Скорость и давление крови в различных сосудах</a:t>
            </a:r>
          </a:p>
        </p:txBody>
      </p:sp>
    </p:spTree>
    <p:extLst>
      <p:ext uri="{BB962C8B-B14F-4D97-AF65-F5344CB8AC3E}">
        <p14:creationId xmlns:p14="http://schemas.microsoft.com/office/powerpoint/2010/main" val="18987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88913"/>
            <a:ext cx="4826000" cy="5157787"/>
          </a:xfrm>
          <a:solidFill>
            <a:schemeClr val="accent1"/>
          </a:solidFill>
          <a:ln w="25400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В большом круге кровообращения</a:t>
            </a:r>
            <a:r>
              <a:rPr lang="ru-RU" sz="2400" smtClean="0"/>
              <a:t> </a:t>
            </a:r>
            <a:r>
              <a:rPr lang="ru-RU" sz="2400" smtClean="0">
                <a:solidFill>
                  <a:srgbClr val="CC0000"/>
                </a:solidFill>
              </a:rPr>
              <a:t>первое</a:t>
            </a:r>
            <a:r>
              <a:rPr lang="ru-RU" sz="2400" smtClean="0"/>
              <a:t> (</a:t>
            </a:r>
            <a:r>
              <a:rPr lang="ru-RU" sz="2400" smtClean="0">
                <a:solidFill>
                  <a:srgbClr val="0000FF"/>
                </a:solidFill>
              </a:rPr>
              <a:t>наименьшее по площади</a:t>
            </a:r>
            <a:r>
              <a:rPr lang="ru-RU" sz="2400" smtClean="0"/>
              <a:t>) </a:t>
            </a:r>
            <a:r>
              <a:rPr lang="ru-RU" sz="2400" smtClean="0">
                <a:solidFill>
                  <a:srgbClr val="CC0000"/>
                </a:solidFill>
              </a:rPr>
              <a:t>сечение</a:t>
            </a:r>
            <a:r>
              <a:rPr lang="ru-RU" sz="2400" smtClean="0"/>
              <a:t> проходит через </a:t>
            </a:r>
            <a:r>
              <a:rPr lang="ru-RU" sz="2400" smtClean="0">
                <a:solidFill>
                  <a:srgbClr val="CC0000"/>
                </a:solidFill>
              </a:rPr>
              <a:t>аорту</a:t>
            </a:r>
            <a:r>
              <a:rPr lang="ru-RU" sz="2400" smtClean="0"/>
              <a:t>, </a:t>
            </a:r>
            <a:r>
              <a:rPr lang="ru-RU" sz="2400" smtClean="0">
                <a:solidFill>
                  <a:srgbClr val="FF0000"/>
                </a:solidFill>
              </a:rPr>
              <a:t>второе - через все артерии</a:t>
            </a:r>
            <a:r>
              <a:rPr lang="ru-RU" sz="2400" smtClean="0"/>
              <a:t>, на которые непосредственно разветвляется аорта.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0000FF"/>
                </a:solidFill>
              </a:rPr>
              <a:t>Наибольшую площадь имеет сечение, соответствующее капиллярной сети.</a:t>
            </a:r>
            <a:endParaRPr lang="en-US" sz="2400" b="1" smtClean="0">
              <a:solidFill>
                <a:srgbClr val="0000FF"/>
              </a:solidFill>
            </a:endParaRP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ь"/>
            </a:pPr>
            <a:r>
              <a:rPr lang="en-US" sz="2400" smtClean="0"/>
              <a:t>	</a:t>
            </a:r>
            <a:r>
              <a:rPr lang="ru-RU" sz="2400" smtClean="0"/>
              <a:t>Средняя линейная скорость кровотока в аорте составляет около 0,4-0,5 м/с, а в капиллярах - около 0,5 мм/с. </a:t>
            </a:r>
          </a:p>
        </p:txBody>
      </p:sp>
      <p:pic>
        <p:nvPicPr>
          <p:cNvPr id="22531" name="Picture 3" descr="serdch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0" y="333375"/>
            <a:ext cx="3503613" cy="39592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533" name="Object 5"/>
          <p:cNvGraphicFramePr>
            <a:graphicFrameLocks noChangeAspect="1"/>
          </p:cNvGraphicFramePr>
          <p:nvPr/>
        </p:nvGraphicFramePr>
        <p:xfrm>
          <a:off x="6516688" y="4941888"/>
          <a:ext cx="2305050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Формула" r:id="rId4" imgW="914400" imgH="431800" progId="Equation.3">
                  <p:embed/>
                </p:oleObj>
              </mc:Choice>
              <mc:Fallback>
                <p:oleObj name="Формула" r:id="rId4" imgW="914400" imgH="431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4941888"/>
                        <a:ext cx="2305050" cy="1081087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619250" y="5516563"/>
            <a:ext cx="468947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ь"/>
            </a:pPr>
            <a:r>
              <a:rPr lang="ru-RU" b="1">
                <a:solidFill>
                  <a:srgbClr val="CC0000"/>
                </a:solidFill>
              </a:rPr>
              <a:t>Линейная скорость кровотока в капиллярах в 800 раз меньше, чем в аорте</a:t>
            </a:r>
          </a:p>
        </p:txBody>
      </p:sp>
    </p:spTree>
    <p:extLst>
      <p:ext uri="{BB962C8B-B14F-4D97-AF65-F5344CB8AC3E}">
        <p14:creationId xmlns:p14="http://schemas.microsoft.com/office/powerpoint/2010/main" val="32965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713787" cy="64801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35052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266700" y="560388"/>
            <a:ext cx="85772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>
                <a:solidFill>
                  <a:srgbClr val="0070C0"/>
                </a:solidFill>
              </a:rPr>
              <a:t>Величина</a:t>
            </a:r>
            <a:r>
              <a:rPr lang="ru-RU"/>
              <a:t>, </a:t>
            </a:r>
            <a:r>
              <a:rPr lang="ru-RU" i="1">
                <a:solidFill>
                  <a:srgbClr val="FF0000"/>
                </a:solidFill>
              </a:rPr>
              <a:t>определяющая темп изменения функциональ­ных зависимостей </a:t>
            </a:r>
            <a:r>
              <a:rPr lang="ru-RU"/>
              <a:t>в высшей ма­тематике, является производ­ная функции. (</a:t>
            </a:r>
            <a:r>
              <a:rPr lang="ru-RU" b="1" i="1" u="sng">
                <a:solidFill>
                  <a:srgbClr val="CC00FF"/>
                </a:solidFill>
              </a:rPr>
              <a:t>скорость протекания процесса</a:t>
            </a:r>
            <a:r>
              <a:rPr lang="ru-RU"/>
              <a:t>) </a:t>
            </a:r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2735263" y="169863"/>
            <a:ext cx="38227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Производ­ная функции. </a:t>
            </a: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6413" r="3334"/>
          <a:stretch>
            <a:fillRect/>
          </a:stretch>
        </p:blipFill>
        <p:spPr bwMode="auto">
          <a:xfrm>
            <a:off x="417513" y="1830388"/>
            <a:ext cx="3389312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Прямоугольник 3"/>
          <p:cNvSpPr>
            <a:spLocks noChangeArrowheads="1"/>
          </p:cNvSpPr>
          <p:nvPr/>
        </p:nvSpPr>
        <p:spPr bwMode="auto">
          <a:xfrm>
            <a:off x="3752850" y="1484313"/>
            <a:ext cx="48593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i="1" u="sng">
                <a:solidFill>
                  <a:schemeClr val="accent2"/>
                </a:solidFill>
              </a:rPr>
              <a:t>приращение аргумента</a:t>
            </a:r>
            <a:r>
              <a:rPr lang="ru-RU" i="1"/>
              <a:t>: </a:t>
            </a:r>
            <a:r>
              <a:rPr lang="ru-RU" b="1" i="1"/>
              <a:t>Δx = x</a:t>
            </a:r>
            <a:r>
              <a:rPr lang="ru-RU" b="1" i="1" baseline="-25000"/>
              <a:t>2</a:t>
            </a:r>
            <a:r>
              <a:rPr lang="ru-RU" b="1" i="1"/>
              <a:t> – </a:t>
            </a:r>
            <a:r>
              <a:rPr lang="en-US" b="1" i="1"/>
              <a:t>x</a:t>
            </a:r>
            <a:r>
              <a:rPr lang="ru-RU" b="1" i="1" baseline="-25000"/>
              <a:t>1</a:t>
            </a:r>
            <a:endParaRPr lang="ru-RU" i="1"/>
          </a:p>
          <a:p>
            <a:endParaRPr lang="ru-RU" b="1" i="1" u="sng">
              <a:solidFill>
                <a:srgbClr val="C00000"/>
              </a:solidFill>
            </a:endParaRPr>
          </a:p>
          <a:p>
            <a:r>
              <a:rPr lang="ru-RU" b="1" i="1" u="sng">
                <a:solidFill>
                  <a:srgbClr val="C00000"/>
                </a:solidFill>
              </a:rPr>
              <a:t>Приращение функции</a:t>
            </a:r>
            <a:r>
              <a:rPr lang="ru-RU" i="1"/>
              <a:t> </a:t>
            </a:r>
            <a:r>
              <a:rPr lang="ru-RU"/>
              <a:t>равно: </a:t>
            </a:r>
            <a:r>
              <a:rPr lang="ru-RU" b="1" i="1"/>
              <a:t>Δ</a:t>
            </a:r>
            <a:r>
              <a:rPr lang="en-US" b="1" i="1"/>
              <a:t>y</a:t>
            </a:r>
            <a:r>
              <a:rPr lang="ru-RU" b="1" i="1"/>
              <a:t> = </a:t>
            </a:r>
            <a:r>
              <a:rPr lang="en-US" b="1" i="1"/>
              <a:t>y</a:t>
            </a:r>
            <a:r>
              <a:rPr lang="ru-RU" b="1" i="1" baseline="-25000"/>
              <a:t>2</a:t>
            </a:r>
            <a:r>
              <a:rPr lang="ru-RU" b="1" i="1"/>
              <a:t> – </a:t>
            </a:r>
            <a:r>
              <a:rPr lang="en-US" b="1" i="1"/>
              <a:t>y</a:t>
            </a:r>
            <a:r>
              <a:rPr lang="ru-RU" b="1" i="1" baseline="-25000"/>
              <a:t>1</a:t>
            </a:r>
            <a:endParaRPr lang="ru-RU"/>
          </a:p>
        </p:txBody>
      </p:sp>
      <p:sp>
        <p:nvSpPr>
          <p:cNvPr id="24582" name="Прямоугольник 4"/>
          <p:cNvSpPr>
            <a:spLocks noChangeArrowheads="1"/>
          </p:cNvSpPr>
          <p:nvPr/>
        </p:nvSpPr>
        <p:spPr bwMode="auto">
          <a:xfrm>
            <a:off x="417513" y="4508500"/>
            <a:ext cx="8034337" cy="923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i="1"/>
              <a:t>Производной функции</a:t>
            </a:r>
            <a:r>
              <a:rPr lang="ru-RU" i="1"/>
              <a:t> </a:t>
            </a:r>
            <a:r>
              <a:rPr lang="ru-RU"/>
              <a:t>в данной точке называют </a:t>
            </a:r>
            <a:r>
              <a:rPr lang="ru-RU" b="1">
                <a:solidFill>
                  <a:srgbClr val="0000CC"/>
                </a:solidFill>
              </a:rPr>
              <a:t>предел отношения приращения функции к приращению аргумента при его неограниченном убывании. </a:t>
            </a:r>
          </a:p>
        </p:txBody>
      </p:sp>
      <p:graphicFrame>
        <p:nvGraphicFramePr>
          <p:cNvPr id="24583" name="Объект 5"/>
          <p:cNvGraphicFramePr>
            <a:graphicFrameLocks noChangeAspect="1"/>
          </p:cNvGraphicFramePr>
          <p:nvPr/>
        </p:nvGraphicFramePr>
        <p:xfrm>
          <a:off x="4094163" y="2852738"/>
          <a:ext cx="4176712" cy="116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Формула" r:id="rId4" imgW="1409088" imgH="393529" progId="Equation.3">
                  <p:embed/>
                </p:oleObj>
              </mc:Choice>
              <mc:Fallback>
                <p:oleObj name="Формула" r:id="rId4" imgW="1409088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163" y="2852738"/>
                        <a:ext cx="4176712" cy="116681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 w="31750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93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6413" r="3334"/>
          <a:stretch>
            <a:fillRect/>
          </a:stretch>
        </p:blipFill>
        <p:spPr bwMode="auto">
          <a:xfrm>
            <a:off x="468313" y="2024063"/>
            <a:ext cx="3389312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603" name="Объект 2"/>
          <p:cNvGraphicFramePr>
            <a:graphicFrameLocks noChangeAspect="1"/>
          </p:cNvGraphicFramePr>
          <p:nvPr/>
        </p:nvGraphicFramePr>
        <p:xfrm>
          <a:off x="5041900" y="355600"/>
          <a:ext cx="3570288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name="Формула" r:id="rId4" imgW="1244600" imgH="393700" progId="Equation.3">
                  <p:embed/>
                </p:oleObj>
              </mc:Choice>
              <mc:Fallback>
                <p:oleObj name="Формула" r:id="rId4" imgW="12446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900" y="355600"/>
                        <a:ext cx="3570288" cy="112871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  <a:ln w="31750">
                        <a:solidFill>
                          <a:srgbClr val="C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4" name="Прямоугольник 4"/>
          <p:cNvSpPr>
            <a:spLocks noChangeArrowheads="1"/>
          </p:cNvSpPr>
          <p:nvPr/>
        </p:nvSpPr>
        <p:spPr bwMode="auto">
          <a:xfrm>
            <a:off x="4356100" y="1700213"/>
            <a:ext cx="4572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>
                <a:sym typeface="Symbol" pitchFamily="18" charset="2"/>
              </a:rPr>
              <a:t></a:t>
            </a:r>
            <a:r>
              <a:rPr lang="ru-RU"/>
              <a:t> — </a:t>
            </a:r>
            <a:r>
              <a:rPr lang="ru-RU" i="1">
                <a:solidFill>
                  <a:srgbClr val="CC00FF"/>
                </a:solidFill>
              </a:rPr>
              <a:t>угол наклона секущей </a:t>
            </a:r>
            <a:r>
              <a:rPr lang="en-US" i="1">
                <a:solidFill>
                  <a:srgbClr val="CC00FF"/>
                </a:solidFill>
              </a:rPr>
              <a:t>AB </a:t>
            </a:r>
            <a:r>
              <a:rPr lang="ru-RU" i="1">
                <a:solidFill>
                  <a:srgbClr val="CC00FF"/>
                </a:solidFill>
              </a:rPr>
              <a:t>к оси абсцисс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46538" y="2474913"/>
            <a:ext cx="4737100" cy="1477962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Если </a:t>
            </a:r>
            <a:r>
              <a:rPr lang="ru-RU" dirty="0" err="1"/>
              <a:t>Δx</a:t>
            </a:r>
            <a:r>
              <a:rPr lang="ru-RU" dirty="0"/>
              <a:t> неограниченно убывает (</a:t>
            </a:r>
            <a:r>
              <a:rPr lang="ru-RU" i="1" dirty="0"/>
              <a:t>x</a:t>
            </a:r>
            <a:r>
              <a:rPr lang="ru-RU" i="1" baseline="-25000" dirty="0"/>
              <a:t>2</a:t>
            </a:r>
            <a:r>
              <a:rPr lang="ru-RU" dirty="0"/>
              <a:t> стремится к </a:t>
            </a:r>
            <a:r>
              <a:rPr lang="ru-RU" i="1" dirty="0"/>
              <a:t>x</a:t>
            </a:r>
            <a:r>
              <a:rPr lang="ru-RU" i="1" baseline="-25000" dirty="0"/>
              <a:t>1</a:t>
            </a:r>
            <a:r>
              <a:rPr lang="ru-RU" dirty="0"/>
              <a:t>), то</a:t>
            </a:r>
          </a:p>
          <a:p>
            <a:pPr>
              <a:defRPr/>
            </a:pPr>
            <a:r>
              <a:rPr lang="ru-RU" dirty="0"/>
              <a:t>секущая вырождается в касательную к графику функции в точке А, наклоненную к оси абсцисс под углом </a:t>
            </a:r>
            <a:r>
              <a:rPr lang="ru-RU" dirty="0">
                <a:sym typeface="Symbol"/>
              </a:rPr>
              <a:t></a:t>
            </a:r>
            <a:r>
              <a:rPr lang="ru-RU" baseline="-25000" dirty="0"/>
              <a:t>0</a:t>
            </a:r>
            <a:endParaRPr lang="ru-RU" dirty="0"/>
          </a:p>
        </p:txBody>
      </p:sp>
      <p:sp>
        <p:nvSpPr>
          <p:cNvPr id="25606" name="Прямоугольник 6"/>
          <p:cNvSpPr>
            <a:spLocks noChangeArrowheads="1"/>
          </p:cNvSpPr>
          <p:nvPr/>
        </p:nvSpPr>
        <p:spPr bwMode="auto">
          <a:xfrm>
            <a:off x="250825" y="225425"/>
            <a:ext cx="4572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u="sng">
                <a:solidFill>
                  <a:srgbClr val="FF0000"/>
                </a:solidFill>
              </a:rPr>
              <a:t>геометрический смысл производной </a:t>
            </a:r>
            <a:r>
              <a:rPr lang="ru-RU"/>
              <a:t>-- </a:t>
            </a:r>
            <a:r>
              <a:rPr lang="ru-RU" i="1">
                <a:solidFill>
                  <a:srgbClr val="CC00FF"/>
                </a:solidFill>
              </a:rPr>
              <a:t>тангенс угла между касательной, проведенной к графику функции в данной точке, и осью абсцисс </a:t>
            </a:r>
            <a:r>
              <a:rPr lang="ru-RU"/>
              <a:t>численно </a:t>
            </a:r>
            <a:r>
              <a:rPr lang="ru-RU" b="1">
                <a:solidFill>
                  <a:srgbClr val="0000CC"/>
                </a:solidFill>
              </a:rPr>
              <a:t>равен значению производной функции в данной точке.</a:t>
            </a:r>
          </a:p>
        </p:txBody>
      </p:sp>
      <p:sp>
        <p:nvSpPr>
          <p:cNvPr id="25607" name="Прямоугольник 10"/>
          <p:cNvSpPr>
            <a:spLocks noChangeArrowheads="1"/>
          </p:cNvSpPr>
          <p:nvPr/>
        </p:nvSpPr>
        <p:spPr bwMode="auto">
          <a:xfrm>
            <a:off x="4211638" y="4210050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 u="sng">
                <a:solidFill>
                  <a:srgbClr val="FF0000"/>
                </a:solidFill>
              </a:rPr>
              <a:t>Физический смысл производной </a:t>
            </a:r>
            <a:r>
              <a:rPr lang="be-BY" b="1">
                <a:solidFill>
                  <a:srgbClr val="002060"/>
                </a:solidFill>
              </a:rPr>
              <a:t>производная функции </a:t>
            </a:r>
            <a:r>
              <a:rPr lang="en-US" b="1" i="1"/>
              <a:t>y</a:t>
            </a:r>
            <a:r>
              <a:rPr lang="be-BY" b="1" i="1"/>
              <a:t> = </a:t>
            </a:r>
            <a:r>
              <a:rPr lang="en-US" b="1" i="1"/>
              <a:t>f</a:t>
            </a:r>
            <a:r>
              <a:rPr lang="be-BY" b="1" i="1"/>
              <a:t>(</a:t>
            </a:r>
            <a:r>
              <a:rPr lang="en-US" b="1" i="1"/>
              <a:t>x</a:t>
            </a:r>
            <a:r>
              <a:rPr lang="be-BY" b="1" i="1"/>
              <a:t>) </a:t>
            </a:r>
            <a:r>
              <a:rPr lang="ru-RU" b="1"/>
              <a:t>по аргументу </a:t>
            </a:r>
            <a:r>
              <a:rPr lang="be-BY" b="1" i="1"/>
              <a:t>х</a:t>
            </a:r>
            <a:r>
              <a:rPr lang="ru-RU" b="1"/>
              <a:t> </a:t>
            </a:r>
            <a:r>
              <a:rPr lang="ru-RU" b="1" i="1" u="sng">
                <a:solidFill>
                  <a:srgbClr val="C00000"/>
                </a:solidFill>
              </a:rPr>
              <a:t>есть мгновенная скорость изменения функции</a:t>
            </a:r>
            <a:endParaRPr lang="ru-RU" i="1" u="sng">
              <a:solidFill>
                <a:srgbClr val="C00000"/>
              </a:solidFill>
            </a:endParaRPr>
          </a:p>
        </p:txBody>
      </p:sp>
      <p:graphicFrame>
        <p:nvGraphicFramePr>
          <p:cNvPr id="25608" name="Объект 12"/>
          <p:cNvGraphicFramePr>
            <a:graphicFrameLocks noChangeAspect="1"/>
          </p:cNvGraphicFramePr>
          <p:nvPr/>
        </p:nvGraphicFramePr>
        <p:xfrm>
          <a:off x="2387600" y="5516563"/>
          <a:ext cx="3935413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9" name="Формула" r:id="rId6" imgW="1040948" imgH="241195" progId="Equation.3">
                  <p:embed/>
                </p:oleObj>
              </mc:Choice>
              <mc:Fallback>
                <p:oleObj name="Формула" r:id="rId6" imgW="1040948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7600" y="5516563"/>
                        <a:ext cx="3935413" cy="911225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3175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445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irc_mi" descr="image0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836863"/>
            <a:ext cx="5761037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>
          <a:xfrm>
            <a:off x="611188" y="115888"/>
            <a:ext cx="8229600" cy="576262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CC3300"/>
                </a:solidFill>
              </a:rPr>
              <a:t>Градиент скорости. Скорость сдвига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187450" y="836613"/>
            <a:ext cx="6985000" cy="1944687"/>
          </a:xfrm>
          <a:solidFill>
            <a:schemeClr val="accent1"/>
          </a:solidFill>
          <a:ln w="2222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smtClean="0"/>
              <a:t>Различия в скорости движения соседних слоев жидкости количественно характеризуется </a:t>
            </a:r>
            <a:r>
              <a:rPr lang="ru-RU" sz="2800" b="1" smtClean="0">
                <a:solidFill>
                  <a:srgbClr val="0000FF"/>
                </a:solidFill>
              </a:rPr>
              <a:t>градиентом скорости</a:t>
            </a:r>
            <a:r>
              <a:rPr lang="ru-RU" sz="2800" smtClean="0"/>
              <a:t> , называемым </a:t>
            </a:r>
            <a:r>
              <a:rPr lang="ru-RU" sz="2800" b="1" u="sng" smtClean="0">
                <a:solidFill>
                  <a:srgbClr val="FF0000"/>
                </a:solidFill>
              </a:rPr>
              <a:t>скоростью сдвига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6630" name="Object 6"/>
          <p:cNvGraphicFramePr>
            <a:graphicFrameLocks noChangeAspect="1"/>
          </p:cNvGraphicFramePr>
          <p:nvPr/>
        </p:nvGraphicFramePr>
        <p:xfrm>
          <a:off x="6011863" y="2924175"/>
          <a:ext cx="2736850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" name="Формула" r:id="rId4" imgW="1167893" imgH="393529" progId="Equation.3">
                  <p:embed/>
                </p:oleObj>
              </mc:Choice>
              <mc:Fallback>
                <p:oleObj name="Формула" r:id="rId4" imgW="1167893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1863" y="2924175"/>
                        <a:ext cx="2736850" cy="912813"/>
                      </a:xfrm>
                      <a:prstGeom prst="rect">
                        <a:avLst/>
                      </a:prstGeom>
                      <a:solidFill>
                        <a:srgbClr val="FF9900"/>
                      </a:solidFill>
                      <a:ln w="38100">
                        <a:solidFill>
                          <a:srgbClr val="9933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31" name="Picture 7" descr="https://encrypted-tbn2.gstatic.com/images?q=tbn:ANd9GcQk5cWKO4gVX0kSM6g5hJ0r2vsupHAZMNm3cEaZIvsvvUYbGQd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076700"/>
            <a:ext cx="309562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338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2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260350"/>
            <a:ext cx="8785225" cy="626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582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8748712" cy="659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056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96752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биологическая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физика: Учеб. для вузов /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А.Н. Ремизов, А.Г. Максина, А.Я.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Потапенко. – М.: Дрофа, 2004. – 560 с.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Ливенцев Н.М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Курс физики Т.1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6-е изд., доп. — Москва: Высшая школа, 1978. — 336 с.: ил. 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Савельев И.В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 общей физики: в 5 кн. – М.: АСТ: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Астрель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2008.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08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60350"/>
            <a:ext cx="7993062" cy="596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058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50482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smtClean="0">
                <a:solidFill>
                  <a:srgbClr val="CC0000"/>
                </a:solidFill>
              </a:rPr>
              <a:t>Факторы, влияющие на вязкость крови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16238" y="836613"/>
            <a:ext cx="3467100" cy="360362"/>
          </a:xfrm>
          <a:solidFill>
            <a:srgbClr val="FFCC00"/>
          </a:solidFill>
          <a:ln w="25400">
            <a:solidFill>
              <a:schemeClr val="accent2"/>
            </a:solidFill>
            <a:miter lim="800000"/>
            <a:headEnd/>
            <a:tailEnd/>
          </a:ln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400" b="1" smtClean="0">
                <a:solidFill>
                  <a:schemeClr val="accent2"/>
                </a:solidFill>
              </a:rPr>
              <a:t>Вязкость крови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 flipH="1">
            <a:off x="3203575" y="1196975"/>
            <a:ext cx="936625" cy="360363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5076825" y="1196975"/>
            <a:ext cx="792163" cy="360363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250825" y="1628775"/>
            <a:ext cx="4537075" cy="1223963"/>
          </a:xfrm>
          <a:prstGeom prst="rect">
            <a:avLst/>
          </a:prstGeom>
          <a:solidFill>
            <a:srgbClr val="FFCC00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ru-RU" sz="2400"/>
              <a:t>Вязкость крови</a:t>
            </a:r>
          </a:p>
          <a:p>
            <a:pPr marL="342900" indent="-342900" algn="just">
              <a:spcBef>
                <a:spcPct val="20000"/>
              </a:spcBef>
            </a:pPr>
            <a:r>
              <a:rPr lang="ru-RU" sz="2200" b="1">
                <a:solidFill>
                  <a:srgbClr val="0000FF"/>
                </a:solidFill>
              </a:rPr>
              <a:t>в норме составляет 4-5 мПа·с</a:t>
            </a:r>
            <a:r>
              <a:rPr lang="ru-RU" sz="22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4932363" y="1628775"/>
            <a:ext cx="4103687" cy="3313113"/>
          </a:xfrm>
          <a:prstGeom prst="rect">
            <a:avLst/>
          </a:prstGeom>
          <a:solidFill>
            <a:srgbClr val="FFCC00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2400" b="1" i="1">
                <a:solidFill>
                  <a:srgbClr val="0000FF"/>
                </a:solidFill>
              </a:rPr>
              <a:t>При различных патологиях</a:t>
            </a:r>
            <a:r>
              <a:rPr lang="ru-RU" sz="2400" i="1"/>
              <a:t> значения вязкости крови могут изменяться</a:t>
            </a:r>
          </a:p>
          <a:p>
            <a:pPr marL="342900" indent="-342900">
              <a:spcBef>
                <a:spcPct val="20000"/>
              </a:spcBef>
            </a:pPr>
            <a:r>
              <a:rPr lang="ru-RU" sz="2400" i="1"/>
              <a:t>    </a:t>
            </a:r>
          </a:p>
          <a:p>
            <a:pPr marL="342900" indent="-342900">
              <a:spcBef>
                <a:spcPct val="20000"/>
              </a:spcBef>
            </a:pPr>
            <a:endParaRPr lang="ru-RU" sz="2400" b="1" i="1">
              <a:solidFill>
                <a:srgbClr val="0000FF"/>
              </a:solidFill>
            </a:endParaRPr>
          </a:p>
          <a:p>
            <a:pPr marL="342900" indent="-342900">
              <a:spcBef>
                <a:spcPct val="20000"/>
              </a:spcBef>
            </a:pPr>
            <a:r>
              <a:rPr lang="ru-RU" sz="2400" b="1" i="1">
                <a:solidFill>
                  <a:srgbClr val="0000FF"/>
                </a:solidFill>
              </a:rPr>
              <a:t>1,7 мПа</a:t>
            </a:r>
            <a:r>
              <a:rPr lang="en-US" sz="2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400" b="1" i="1">
                <a:solidFill>
                  <a:srgbClr val="0000FF"/>
                </a:solidFill>
              </a:rPr>
              <a:t>с</a:t>
            </a:r>
            <a:r>
              <a:rPr lang="ru-RU" sz="2400" i="1"/>
              <a:t>         </a:t>
            </a:r>
            <a:r>
              <a:rPr lang="ru-RU" sz="2400" b="1" i="1">
                <a:solidFill>
                  <a:srgbClr val="0000FF"/>
                </a:solidFill>
              </a:rPr>
              <a:t>2,9 мПа</a:t>
            </a:r>
            <a:r>
              <a:rPr lang="en-US" sz="24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ru-RU" sz="2400" b="1" i="1">
                <a:solidFill>
                  <a:srgbClr val="0000FF"/>
                </a:solidFill>
              </a:rPr>
              <a:t>с</a:t>
            </a:r>
            <a:r>
              <a:rPr lang="ru-RU" sz="2400"/>
              <a:t>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ru-RU" sz="2400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 flipH="1">
            <a:off x="5508625" y="3213100"/>
            <a:ext cx="431800" cy="144463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7451725" y="3213100"/>
            <a:ext cx="431800" cy="21590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5148263" y="3284538"/>
            <a:ext cx="1584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анемия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7092950" y="3357563"/>
            <a:ext cx="165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тромбоз</a:t>
            </a: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250825" y="2997200"/>
            <a:ext cx="4537075" cy="3527425"/>
          </a:xfrm>
          <a:prstGeom prst="rect">
            <a:avLst/>
          </a:prstGeom>
          <a:solidFill>
            <a:srgbClr val="FFCC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1600" b="1" i="1">
                <a:solidFill>
                  <a:srgbClr val="FF0000"/>
                </a:solidFill>
              </a:rPr>
              <a:t>ФАКТОРЫ, ВЛИЯЮЩИЕ НА  ВЯЗКОСТЬ КРОВИ В ОРГАНИЗМЕ: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ru-RU" sz="2400" b="1" i="1">
                <a:solidFill>
                  <a:srgbClr val="0000FF"/>
                </a:solidFill>
              </a:rPr>
              <a:t>Температура 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ru-RU" sz="2400" b="1" i="1">
                <a:solidFill>
                  <a:srgbClr val="0000FF"/>
                </a:solidFill>
              </a:rPr>
              <a:t>Гематокрит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ru-RU" sz="2400" b="1" i="1">
                <a:solidFill>
                  <a:srgbClr val="0000FF"/>
                </a:solidFill>
              </a:rPr>
              <a:t>Скорость сдвига</a:t>
            </a:r>
          </a:p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ru-RU" sz="2400" b="1" i="1">
                <a:solidFill>
                  <a:srgbClr val="0000FF"/>
                </a:solidFill>
              </a:rPr>
              <a:t>Организация эритроцитов в потоке крови</a:t>
            </a:r>
          </a:p>
        </p:txBody>
      </p:sp>
    </p:spTree>
    <p:extLst>
      <p:ext uri="{BB962C8B-B14F-4D97-AF65-F5344CB8AC3E}">
        <p14:creationId xmlns:p14="http://schemas.microsoft.com/office/powerpoint/2010/main" val="66751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15888"/>
            <a:ext cx="8208963" cy="792162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sz="2400" b="1" smtClean="0">
                <a:solidFill>
                  <a:srgbClr val="0000FF"/>
                </a:solidFill>
              </a:rPr>
              <a:t>1</a:t>
            </a:r>
            <a:r>
              <a:rPr lang="ru-RU" sz="2400" b="1" smtClean="0">
                <a:solidFill>
                  <a:srgbClr val="0000FF"/>
                </a:solidFill>
              </a:rPr>
              <a:t>. Влияние температуры на вязкость крови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29600" cy="5184775"/>
          </a:xfrm>
          <a:solidFill>
            <a:schemeClr val="bg1"/>
          </a:solidFill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ru-RU" sz="2400" smtClean="0"/>
              <a:t>Для </a:t>
            </a:r>
            <a:r>
              <a:rPr lang="ru-RU" sz="2400" i="1" smtClean="0">
                <a:solidFill>
                  <a:srgbClr val="FF0000"/>
                </a:solidFill>
              </a:rPr>
              <a:t>ньютоновских жидкостей</a:t>
            </a:r>
            <a:r>
              <a:rPr lang="ru-RU" sz="2400" smtClean="0"/>
              <a:t> </a:t>
            </a:r>
            <a:r>
              <a:rPr lang="ru-RU" sz="2400" smtClean="0">
                <a:solidFill>
                  <a:srgbClr val="0000FF"/>
                </a:solidFill>
              </a:rPr>
              <a:t>вязкость уменьшается</a:t>
            </a:r>
            <a:r>
              <a:rPr lang="ru-RU" sz="2400" smtClean="0"/>
              <a:t> </a:t>
            </a:r>
            <a:r>
              <a:rPr lang="ru-RU" sz="2400" smtClean="0">
                <a:solidFill>
                  <a:srgbClr val="FF0000"/>
                </a:solidFill>
              </a:rPr>
              <a:t>с ростом температуры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ru-RU" sz="2400" u="sng" smtClean="0">
                <a:solidFill>
                  <a:srgbClr val="0000FF"/>
                </a:solidFill>
              </a:rPr>
              <a:t>Вязкость плазмы крови</a:t>
            </a:r>
            <a:r>
              <a:rPr lang="ru-RU" sz="2400" smtClean="0"/>
              <a:t> также </a:t>
            </a:r>
            <a:r>
              <a:rPr lang="ru-RU" sz="2400" smtClean="0">
                <a:solidFill>
                  <a:srgbClr val="0000FF"/>
                </a:solidFill>
              </a:rPr>
              <a:t>уменьшается</a:t>
            </a:r>
            <a:r>
              <a:rPr lang="ru-RU" sz="2400" smtClean="0"/>
              <a:t> с </a:t>
            </a:r>
            <a:r>
              <a:rPr lang="ru-RU" sz="2400" smtClean="0">
                <a:solidFill>
                  <a:srgbClr val="CC0000"/>
                </a:solidFill>
              </a:rPr>
              <a:t>ростом температуры.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ru-RU" sz="2400" smtClean="0">
                <a:solidFill>
                  <a:srgbClr val="0000FF"/>
                </a:solidFill>
              </a:rPr>
              <a:t>В переохлажденных</a:t>
            </a:r>
            <a:r>
              <a:rPr lang="ru-RU" sz="2400" smtClean="0"/>
              <a:t>  участках организма </a:t>
            </a:r>
            <a:r>
              <a:rPr lang="ru-RU" sz="2400" smtClean="0">
                <a:solidFill>
                  <a:srgbClr val="0000FF"/>
                </a:solidFill>
              </a:rPr>
              <a:t>вязкость крови повышается</a:t>
            </a:r>
            <a:r>
              <a:rPr lang="ru-RU" sz="2400" smtClean="0"/>
              <a:t>, </a:t>
            </a:r>
            <a:r>
              <a:rPr lang="ru-RU" sz="2400" smtClean="0">
                <a:solidFill>
                  <a:srgbClr val="0000FF"/>
                </a:solidFill>
              </a:rPr>
              <a:t>кровоток затрудняется</a:t>
            </a:r>
            <a:r>
              <a:rPr lang="ru-RU" sz="2400" smtClean="0"/>
              <a:t>, ухудшается питание тканей, что ведет к развитию в них патологических процессов. 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ru-RU" sz="2400" b="1" smtClean="0">
                <a:solidFill>
                  <a:srgbClr val="FF0000"/>
                </a:solidFill>
              </a:rPr>
              <a:t>Изменение температуры может приводить к изменению степени агрегации эритроцитов</a:t>
            </a:r>
            <a:r>
              <a:rPr lang="ru-RU" sz="2400" smtClean="0"/>
              <a:t> и вызывать другие изменения в структуре крови.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ru-RU" sz="2400" smtClean="0"/>
              <a:t>Температурные изменения вязкости при патологических процессах отличаются большой сложностью.  </a:t>
            </a:r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</p:spTree>
    <p:extLst>
      <p:ext uri="{BB962C8B-B14F-4D97-AF65-F5344CB8AC3E}">
        <p14:creationId xmlns:p14="http://schemas.microsoft.com/office/powerpoint/2010/main" val="136574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80400" cy="4318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smtClean="0">
                <a:solidFill>
                  <a:srgbClr val="0000FF"/>
                </a:solidFill>
              </a:rPr>
              <a:t>2. Влияние </a:t>
            </a:r>
            <a:r>
              <a:rPr lang="ru-RU" sz="3200" b="1" smtClean="0">
                <a:solidFill>
                  <a:srgbClr val="0000FF"/>
                </a:solidFill>
              </a:rPr>
              <a:t>гематокрита</a:t>
            </a:r>
            <a:r>
              <a:rPr lang="ru-RU" sz="2400" b="1" smtClean="0">
                <a:solidFill>
                  <a:srgbClr val="0000FF"/>
                </a:solidFill>
              </a:rPr>
              <a:t> на вязкость крови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229600" cy="5434012"/>
          </a:xfrm>
          <a:solidFill>
            <a:srgbClr val="FFCC99"/>
          </a:solidFill>
          <a:ln w="19050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Char char="Ш"/>
            </a:pPr>
            <a:r>
              <a:rPr lang="ru-RU" sz="2400" b="1" smtClean="0">
                <a:solidFill>
                  <a:srgbClr val="CC0000"/>
                </a:solidFill>
                <a:latin typeface="Times New Roman" pitchFamily="18" charset="0"/>
              </a:rPr>
              <a:t>Гематокрит </a:t>
            </a:r>
            <a:r>
              <a:rPr lang="en-US" sz="2400" b="1" smtClean="0">
                <a:solidFill>
                  <a:srgbClr val="CC0000"/>
                </a:solidFill>
                <a:latin typeface="Times New Roman" pitchFamily="18" charset="0"/>
              </a:rPr>
              <a:t>(Ht)-</a:t>
            </a:r>
            <a:r>
              <a:rPr lang="en-US" sz="2400" smtClean="0">
                <a:latin typeface="Times New Roman" pitchFamily="18" charset="0"/>
              </a:rPr>
              <a:t> </a:t>
            </a:r>
            <a:r>
              <a:rPr lang="ru-RU" sz="2400" smtClean="0">
                <a:latin typeface="Times New Roman" pitchFamily="18" charset="0"/>
              </a:rPr>
              <a:t>отношение суммарного объема  эритроцитов  (</a:t>
            </a:r>
            <a:r>
              <a:rPr lang="ru-RU" sz="2400" smtClean="0">
                <a:solidFill>
                  <a:srgbClr val="FF0000"/>
                </a:solidFill>
                <a:latin typeface="Times New Roman" pitchFamily="18" charset="0"/>
              </a:rPr>
              <a:t>Vэр</a:t>
            </a:r>
            <a:r>
              <a:rPr lang="ru-RU" sz="2400" smtClean="0">
                <a:latin typeface="Times New Roman" pitchFamily="18" charset="0"/>
              </a:rPr>
              <a:t>)  к объему крови (</a:t>
            </a:r>
            <a:r>
              <a:rPr lang="ru-RU" sz="2400" smtClean="0">
                <a:solidFill>
                  <a:srgbClr val="FF0000"/>
                </a:solidFill>
                <a:latin typeface="Times New Roman" pitchFamily="18" charset="0"/>
              </a:rPr>
              <a:t>Vкр</a:t>
            </a:r>
            <a:r>
              <a:rPr lang="ru-RU" sz="2400" smtClean="0">
                <a:latin typeface="Times New Roman" pitchFamily="18" charset="0"/>
              </a:rPr>
              <a:t>), в котором они содержатся.</a:t>
            </a:r>
          </a:p>
          <a:p>
            <a:pPr algn="ctr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Char char="Ш"/>
            </a:pPr>
            <a:r>
              <a:rPr lang="en-US" b="1" smtClean="0">
                <a:solidFill>
                  <a:srgbClr val="CC0000"/>
                </a:solidFill>
                <a:latin typeface="Times New Roman" pitchFamily="18" charset="0"/>
              </a:rPr>
              <a:t>Ht</a:t>
            </a:r>
            <a:r>
              <a:rPr lang="ru-RU" b="1" smtClean="0">
                <a:solidFill>
                  <a:srgbClr val="CC0000"/>
                </a:solidFill>
                <a:latin typeface="Times New Roman" pitchFamily="18" charset="0"/>
              </a:rPr>
              <a:t> = </a:t>
            </a:r>
            <a:r>
              <a:rPr lang="ru-RU" smtClean="0">
                <a:solidFill>
                  <a:srgbClr val="FF0000"/>
                </a:solidFill>
                <a:latin typeface="Times New Roman" pitchFamily="18" charset="0"/>
              </a:rPr>
              <a:t>Vэр</a:t>
            </a:r>
            <a:r>
              <a:rPr lang="en-US" smtClean="0">
                <a:solidFill>
                  <a:srgbClr val="FF0000"/>
                </a:solidFill>
                <a:latin typeface="Times New Roman" pitchFamily="18" charset="0"/>
              </a:rPr>
              <a:t>/ </a:t>
            </a:r>
            <a:r>
              <a:rPr lang="ru-RU" smtClean="0">
                <a:solidFill>
                  <a:srgbClr val="FF0000"/>
                </a:solidFill>
                <a:latin typeface="Times New Roman" pitchFamily="18" charset="0"/>
              </a:rPr>
              <a:t>Vкр</a:t>
            </a:r>
            <a:endParaRPr lang="ru-RU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sz="240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Char char="Ш"/>
            </a:pPr>
            <a:r>
              <a:rPr lang="ru-RU" sz="2400" smtClean="0">
                <a:solidFill>
                  <a:srgbClr val="FF0000"/>
                </a:solidFill>
                <a:latin typeface="Times New Roman" pitchFamily="18" charset="0"/>
              </a:rPr>
              <a:t>В норме</a:t>
            </a:r>
            <a:r>
              <a:rPr lang="ru-RU" sz="2400" smtClean="0">
                <a:latin typeface="Times New Roman" pitchFamily="18" charset="0"/>
              </a:rPr>
              <a:t>            для мужчин         </a:t>
            </a:r>
            <a:r>
              <a:rPr lang="en-US" sz="2400" b="1" smtClean="0">
                <a:latin typeface="Times New Roman" pitchFamily="18" charset="0"/>
              </a:rPr>
              <a:t>Ht</a:t>
            </a:r>
            <a:r>
              <a:rPr lang="ru-RU" sz="2400" b="1" smtClean="0">
                <a:latin typeface="Times New Roman" pitchFamily="18" charset="0"/>
              </a:rPr>
              <a:t> = </a:t>
            </a:r>
            <a:r>
              <a:rPr lang="ru-RU" sz="2400" smtClean="0">
                <a:latin typeface="Times New Roman" pitchFamily="18" charset="0"/>
              </a:rPr>
              <a:t>Vэр</a:t>
            </a:r>
            <a:r>
              <a:rPr lang="en-US" sz="2400" smtClean="0">
                <a:latin typeface="Times New Roman" pitchFamily="18" charset="0"/>
              </a:rPr>
              <a:t>/ </a:t>
            </a:r>
            <a:r>
              <a:rPr lang="ru-RU" sz="2400" smtClean="0">
                <a:latin typeface="Times New Roman" pitchFamily="18" charset="0"/>
              </a:rPr>
              <a:t>Vкр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≈0,42-0,54;</a:t>
            </a:r>
          </a:p>
          <a:p>
            <a:pPr algn="just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r>
              <a:rPr lang="ru-RU" sz="2400" smtClean="0">
                <a:latin typeface="Times New Roman" pitchFamily="18" charset="0"/>
              </a:rPr>
              <a:t>                             для женщин         </a:t>
            </a:r>
            <a:r>
              <a:rPr lang="en-US" sz="2400" b="1" smtClean="0">
                <a:latin typeface="Times New Roman" pitchFamily="18" charset="0"/>
              </a:rPr>
              <a:t>Ht</a:t>
            </a:r>
            <a:r>
              <a:rPr lang="ru-RU" sz="2400" b="1" smtClean="0">
                <a:latin typeface="Times New Roman" pitchFamily="18" charset="0"/>
              </a:rPr>
              <a:t> = </a:t>
            </a:r>
            <a:r>
              <a:rPr lang="ru-RU" sz="2400" smtClean="0">
                <a:latin typeface="Times New Roman" pitchFamily="18" charset="0"/>
              </a:rPr>
              <a:t>Vэр</a:t>
            </a:r>
            <a:r>
              <a:rPr lang="en-US" sz="2400" smtClean="0">
                <a:latin typeface="Times New Roman" pitchFamily="18" charset="0"/>
              </a:rPr>
              <a:t>/ </a:t>
            </a:r>
            <a:r>
              <a:rPr lang="ru-RU" sz="2400" smtClean="0">
                <a:latin typeface="Times New Roman" pitchFamily="18" charset="0"/>
              </a:rPr>
              <a:t>Vкр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≈0,38-0,46.</a:t>
            </a:r>
            <a:r>
              <a:rPr lang="ru-RU" sz="2400" smtClean="0">
                <a:latin typeface="Times New Roman" pitchFamily="18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endParaRPr lang="ru-RU" sz="2400" smtClean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Char char="Ш"/>
            </a:pPr>
            <a:r>
              <a:rPr lang="ru-RU" sz="2400" smtClean="0">
                <a:latin typeface="Times New Roman" pitchFamily="18" charset="0"/>
              </a:rPr>
              <a:t> </a:t>
            </a:r>
            <a:r>
              <a:rPr lang="ru-RU" sz="2400" b="1" i="1" smtClean="0">
                <a:solidFill>
                  <a:srgbClr val="0000FF"/>
                </a:solidFill>
                <a:latin typeface="Times New Roman" pitchFamily="18" charset="0"/>
              </a:rPr>
              <a:t>С повышением гематокрита вязкость крови возрастает.</a:t>
            </a:r>
          </a:p>
          <a:p>
            <a:pPr algn="just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None/>
            </a:pPr>
            <a:endParaRPr lang="en-US" sz="2400" b="1" i="1" smtClean="0">
              <a:solidFill>
                <a:srgbClr val="0000FF"/>
              </a:solidFill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Char char="Ш"/>
            </a:pPr>
            <a:r>
              <a:rPr lang="ru-RU" sz="2600" smtClean="0">
                <a:latin typeface="Times New Roman" pitchFamily="18" charset="0"/>
              </a:rPr>
              <a:t>Вязкость венозной крови выше, чем артериальной, из-за повышенного гематокрита. </a:t>
            </a:r>
            <a:r>
              <a:rPr lang="ru-RU" sz="2600" smtClean="0">
                <a:solidFill>
                  <a:srgbClr val="FF0000"/>
                </a:solidFill>
                <a:latin typeface="Times New Roman" pitchFamily="18" charset="0"/>
              </a:rPr>
              <a:t>Эритроциты венозной крови имеют больший объем</a:t>
            </a:r>
            <a:r>
              <a:rPr lang="ru-RU" sz="2600" smtClean="0">
                <a:latin typeface="Times New Roman" pitchFamily="18" charset="0"/>
              </a:rPr>
              <a:t> и сферическую форму из-за содержания углекислого газа.</a:t>
            </a:r>
            <a:r>
              <a:rPr lang="ru-RU" sz="2400" smtClean="0"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774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79388" y="5084763"/>
            <a:ext cx="4537075" cy="1614487"/>
          </a:xfrm>
          <a:prstGeom prst="rect">
            <a:avLst/>
          </a:prstGeom>
          <a:solidFill>
            <a:srgbClr val="FFCC99"/>
          </a:solidFill>
          <a:ln w="254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1600"/>
              <a:t>При низких скоростях сдвига в крови </a:t>
            </a:r>
            <a:r>
              <a:rPr lang="ru-RU" sz="1600">
                <a:solidFill>
                  <a:srgbClr val="0000FF"/>
                </a:solidFill>
              </a:rPr>
              <a:t>эритроциты выстраиваются в монетные столбики.</a:t>
            </a:r>
            <a:r>
              <a:rPr lang="ru-RU" sz="1600"/>
              <a:t> Это определяет </a:t>
            </a:r>
            <a:r>
              <a:rPr lang="ru-RU" sz="1600">
                <a:solidFill>
                  <a:srgbClr val="FF0000"/>
                </a:solidFill>
              </a:rPr>
              <a:t>высокую вязкость крови</a:t>
            </a:r>
            <a:r>
              <a:rPr lang="ru-RU" sz="1600"/>
              <a:t>, которая, строго говоря, в этом случае не может рассматриваться как чистая жидкость.</a:t>
            </a:r>
            <a:r>
              <a:rPr lang="ru-RU"/>
              <a:t> 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4787900" y="5229225"/>
            <a:ext cx="4248150" cy="1095375"/>
          </a:xfrm>
          <a:prstGeom prst="rect">
            <a:avLst/>
          </a:prstGeom>
          <a:solidFill>
            <a:srgbClr val="FFCC99"/>
          </a:solidFill>
          <a:ln w="254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1600"/>
              <a:t>При высоких скоростях сдвига, например, в крупных артериях, кровь можно рассматривать как ньютоновскую жидкость</a:t>
            </a:r>
            <a:r>
              <a:rPr lang="ru-RU" sz="1400"/>
              <a:t>. </a:t>
            </a:r>
          </a:p>
        </p:txBody>
      </p:sp>
      <p:pic>
        <p:nvPicPr>
          <p:cNvPr id="33796" name="Рисунок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588125" cy="503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336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8229600" cy="620713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0000FF"/>
                </a:solidFill>
              </a:rPr>
              <a:t>4. Организация эритроцитов в потоке крови</a:t>
            </a:r>
          </a:p>
        </p:txBody>
      </p:sp>
      <p:pic>
        <p:nvPicPr>
          <p:cNvPr id="34819" name="Picture 3" descr="Fk9JXRUCnI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765175"/>
            <a:ext cx="4176712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 descr="&amp;Kcy;&amp;acy;&amp;rcy;&amp;tcy;&amp;icy;&amp;ncy;&amp;kcy;&amp;icy; &amp;pcy;&amp;ocy; &amp;zcy;&amp;acy;&amp;pcy;&amp;rcy;&amp;ocy;&amp;scy;&amp;ucy; &amp;ocy;&amp;rcy;&amp;gcy;&amp;acy;&amp;ncy;&amp;icy;&amp;zcy;&amp;acy;&amp;tscy;&amp;icy;&amp;yacy; &amp;ecy;&amp;rcy;&amp;icy;&amp;tcy;&amp;rcy;&amp;ocy;&amp;tscy;&amp;icy;&amp;tcy;&amp;ocy;&amp;vcy; &amp;vcy; &amp;pcy;&amp;ocy;&amp;tcy;&amp;ocy;&amp;kcy;&amp;iecy; &amp;kcy;&amp;rcy;&amp;ocy;&amp;vcy;&amp;icy;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292600"/>
            <a:ext cx="2881312" cy="215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427538" y="836613"/>
            <a:ext cx="4716462" cy="57864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ь"/>
            </a:pPr>
            <a:r>
              <a:rPr lang="ru-RU" sz="2200" b="1">
                <a:solidFill>
                  <a:srgbClr val="FF0000"/>
                </a:solidFill>
              </a:rPr>
              <a:t>Концентрация эритроцитов и, соответственно,  </a:t>
            </a:r>
            <a:r>
              <a:rPr lang="ru-RU" sz="2200" b="1">
                <a:solidFill>
                  <a:srgbClr val="0000FF"/>
                </a:solidFill>
              </a:rPr>
              <a:t>вязкость крови возрастают к центру сосуда.</a:t>
            </a:r>
          </a:p>
          <a:p>
            <a:pPr>
              <a:buFont typeface="Wingdings" pitchFamily="2" charset="2"/>
              <a:buNone/>
            </a:pPr>
            <a:endParaRPr lang="ru-RU" sz="2200" b="1">
              <a:solidFill>
                <a:srgbClr val="0000FF"/>
              </a:solidFill>
            </a:endParaRPr>
          </a:p>
          <a:p>
            <a:pPr>
              <a:buFont typeface="Wingdings" pitchFamily="2" charset="2"/>
              <a:buChar char="ь"/>
            </a:pPr>
            <a:r>
              <a:rPr lang="ru-RU" sz="2200"/>
              <a:t>Одновременно </a:t>
            </a:r>
            <a:r>
              <a:rPr lang="ru-RU" sz="2200">
                <a:solidFill>
                  <a:srgbClr val="0000FF"/>
                </a:solidFill>
              </a:rPr>
              <a:t>у стенок сосуда</a:t>
            </a:r>
            <a:r>
              <a:rPr lang="ru-RU" sz="2200"/>
              <a:t> </a:t>
            </a:r>
            <a:r>
              <a:rPr lang="ru-RU" sz="2200">
                <a:solidFill>
                  <a:srgbClr val="0000FF"/>
                </a:solidFill>
              </a:rPr>
              <a:t>образуется </a:t>
            </a:r>
            <a:r>
              <a:rPr lang="ru-RU" sz="2200"/>
              <a:t>тонкий пристеночный </a:t>
            </a:r>
            <a:r>
              <a:rPr lang="ru-RU" sz="2200" b="1">
                <a:solidFill>
                  <a:srgbClr val="FF0000"/>
                </a:solidFill>
              </a:rPr>
              <a:t>слой плазмы крови</a:t>
            </a:r>
            <a:r>
              <a:rPr lang="ru-RU" sz="2200"/>
              <a:t>, не содержащий эритроцитов и поэтому </a:t>
            </a:r>
            <a:r>
              <a:rPr lang="ru-RU" sz="2200" b="1" i="1">
                <a:solidFill>
                  <a:srgbClr val="FF0000"/>
                </a:solidFill>
              </a:rPr>
              <a:t>обладающий низкой вязкостью</a:t>
            </a:r>
            <a:r>
              <a:rPr lang="ru-RU" sz="2200"/>
              <a:t>. </a:t>
            </a:r>
          </a:p>
          <a:p>
            <a:pPr>
              <a:buFont typeface="Wingdings" pitchFamily="2" charset="2"/>
              <a:buChar char="ь"/>
            </a:pPr>
            <a:r>
              <a:rPr lang="ru-RU" sz="2200"/>
              <a:t>В итоге </a:t>
            </a:r>
            <a:r>
              <a:rPr lang="ru-RU" sz="2200" i="1" u="sng">
                <a:solidFill>
                  <a:srgbClr val="0000FF"/>
                </a:solidFill>
              </a:rPr>
              <a:t>эритроциты продвигаются по сосуду как бы в оболочке из плазмы</a:t>
            </a:r>
            <a:r>
              <a:rPr lang="ru-RU" sz="2200"/>
              <a:t>, что </a:t>
            </a:r>
            <a:r>
              <a:rPr lang="ru-RU" sz="2200" i="1">
                <a:solidFill>
                  <a:srgbClr val="FF0000"/>
                </a:solidFill>
              </a:rPr>
              <a:t>уменьшает трение крови о стенки и облегчает движение крови по  сосудам</a:t>
            </a:r>
            <a:r>
              <a:rPr lang="ru-RU" sz="220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8753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280400" cy="626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231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15888"/>
            <a:ext cx="7772400" cy="50482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0000FF"/>
                </a:solidFill>
              </a:rPr>
              <a:t>Особенности кровотока в крупных артериях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0" y="981075"/>
            <a:ext cx="7272338" cy="2159000"/>
          </a:xfrm>
          <a:solidFill>
            <a:schemeClr val="bg1"/>
          </a:solidFill>
          <a:ln w="38100">
            <a:solidFill>
              <a:srgbClr val="000080"/>
            </a:solidFill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Char char="ь"/>
            </a:pPr>
            <a:r>
              <a:rPr lang="ru-RU" sz="2000" smtClean="0"/>
              <a:t>Возникает </a:t>
            </a:r>
            <a:r>
              <a:rPr lang="ru-RU" sz="2000" smtClean="0">
                <a:solidFill>
                  <a:srgbClr val="FF0000"/>
                </a:solidFill>
              </a:rPr>
              <a:t>продольная ориентация эритроцитов</a:t>
            </a:r>
            <a:r>
              <a:rPr lang="ru-RU" sz="2000" smtClean="0"/>
              <a:t> в направлении движения;</a:t>
            </a:r>
          </a:p>
          <a:p>
            <a:pPr algn="just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Char char="ь"/>
            </a:pPr>
            <a:r>
              <a:rPr lang="ru-RU" sz="2000" smtClean="0"/>
              <a:t>Образуется тонкий </a:t>
            </a:r>
            <a:r>
              <a:rPr lang="ru-RU" sz="2000" smtClean="0">
                <a:solidFill>
                  <a:srgbClr val="FF0000"/>
                </a:solidFill>
              </a:rPr>
              <a:t>пристеночный слой плазмы крови</a:t>
            </a:r>
            <a:r>
              <a:rPr lang="ru-RU" sz="2000" smtClean="0"/>
              <a:t>, не содержащий эритроцитов и обладающий </a:t>
            </a:r>
            <a:r>
              <a:rPr lang="ru-RU" sz="2000" smtClean="0">
                <a:solidFill>
                  <a:srgbClr val="FF0000"/>
                </a:solidFill>
              </a:rPr>
              <a:t>пониженной вязкостью</a:t>
            </a:r>
            <a:r>
              <a:rPr lang="ru-RU" sz="2000" smtClean="0"/>
              <a:t>;</a:t>
            </a:r>
          </a:p>
          <a:p>
            <a:pPr algn="just"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Char char="ь"/>
            </a:pPr>
            <a:r>
              <a:rPr lang="ru-RU" sz="2000" smtClean="0"/>
              <a:t>Изменяется профиль распределения скоростей текущей крови в поперечном сечении сосуда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1258888" y="3933825"/>
            <a:ext cx="6400800" cy="1752600"/>
          </a:xfrm>
          <a:prstGeom prst="rect">
            <a:avLst/>
          </a:prstGeom>
          <a:solidFill>
            <a:schemeClr val="bg1"/>
          </a:solidFill>
          <a:ln w="381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Font typeface="Wingdings" pitchFamily="2" charset="2"/>
              <a:buChar char="ь"/>
            </a:pPr>
            <a:r>
              <a:rPr lang="ru-RU" sz="2400">
                <a:solidFill>
                  <a:srgbClr val="FF0000"/>
                </a:solidFill>
              </a:rPr>
              <a:t>Уменьшается сила трения крови о стенки сосуда</a:t>
            </a:r>
            <a:r>
              <a:rPr lang="ru-RU" sz="2400"/>
              <a:t>, что облегчает ее движение, особенно в мелких кровеносных сосудах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  <a:buFont typeface="Wingdings" pitchFamily="2" charset="2"/>
              <a:buNone/>
            </a:pPr>
            <a:endParaRPr lang="ru-RU" sz="2400"/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4284663" y="3284538"/>
            <a:ext cx="360362" cy="503237"/>
          </a:xfrm>
          <a:prstGeom prst="downArrow">
            <a:avLst>
              <a:gd name="adj1" fmla="val 50000"/>
              <a:gd name="adj2" fmla="val 3491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78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6492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smtClean="0">
                <a:solidFill>
                  <a:srgbClr val="0000FF"/>
                </a:solidFill>
              </a:rPr>
              <a:t>Роль эластичности сосудов в системе кровообращения. Пульсовые волны.</a:t>
            </a:r>
          </a:p>
        </p:txBody>
      </p:sp>
      <p:pic>
        <p:nvPicPr>
          <p:cNvPr id="37891" name="Picture 3" descr="http://student.bsmu.by/bootest/media/fiz_lech/img_2221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52513"/>
            <a:ext cx="3671887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2916238" y="1341438"/>
            <a:ext cx="792162" cy="73025"/>
          </a:xfrm>
          <a:prstGeom prst="rightArrow">
            <a:avLst>
              <a:gd name="adj1" fmla="val 50000"/>
              <a:gd name="adj2" fmla="val 27119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3779838" y="923925"/>
            <a:ext cx="5256212" cy="155892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1600"/>
              <a:t>При выбросе крови из левого желудочка сердца </a:t>
            </a:r>
            <a:r>
              <a:rPr lang="ru-RU" sz="1600">
                <a:solidFill>
                  <a:srgbClr val="FF0000"/>
                </a:solidFill>
              </a:rPr>
              <a:t>во время систолы</a:t>
            </a:r>
            <a:r>
              <a:rPr lang="ru-RU" sz="1600"/>
              <a:t> </a:t>
            </a:r>
            <a:r>
              <a:rPr lang="ru-RU" sz="1600">
                <a:solidFill>
                  <a:srgbClr val="0000FF"/>
                </a:solidFill>
              </a:rPr>
              <a:t>происходит упругое растяжение стенок аорты</a:t>
            </a:r>
            <a:r>
              <a:rPr lang="ru-RU" sz="1600"/>
              <a:t> и часть кинетической энергии систолического объема крови </a:t>
            </a:r>
            <a:r>
              <a:rPr lang="ru-RU" sz="1600">
                <a:solidFill>
                  <a:srgbClr val="0000FF"/>
                </a:solidFill>
              </a:rPr>
              <a:t>переходит в потенциальную энергию</a:t>
            </a:r>
            <a:r>
              <a:rPr lang="ru-RU" sz="1600"/>
              <a:t> упругой деформации стенок аорты </a:t>
            </a:r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2916238" y="2133600"/>
            <a:ext cx="792162" cy="73025"/>
          </a:xfrm>
          <a:prstGeom prst="rightArrow">
            <a:avLst>
              <a:gd name="adj1" fmla="val 50000"/>
              <a:gd name="adj2" fmla="val 27119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auto">
          <a:xfrm>
            <a:off x="3059113" y="2924175"/>
            <a:ext cx="792162" cy="73025"/>
          </a:xfrm>
          <a:prstGeom prst="rightArrow">
            <a:avLst>
              <a:gd name="adj1" fmla="val 50000"/>
              <a:gd name="adj2" fmla="val 271195"/>
            </a:avLst>
          </a:prstGeom>
          <a:solidFill>
            <a:srgbClr val="0033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3851275" y="2708275"/>
            <a:ext cx="5113338" cy="131445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1600">
                <a:solidFill>
                  <a:srgbClr val="FF0000"/>
                </a:solidFill>
              </a:rPr>
              <a:t>В диастолу</a:t>
            </a:r>
            <a:r>
              <a:rPr lang="ru-RU" sz="1600"/>
              <a:t> </a:t>
            </a:r>
            <a:r>
              <a:rPr lang="ru-RU" sz="1600">
                <a:solidFill>
                  <a:srgbClr val="0000FF"/>
                </a:solidFill>
              </a:rPr>
              <a:t>потенциальная энергия деформации аорты</a:t>
            </a:r>
            <a:r>
              <a:rPr lang="ru-RU" sz="1600"/>
              <a:t> и других крупных сосудов  </a:t>
            </a:r>
            <a:r>
              <a:rPr lang="ru-RU" sz="1600">
                <a:solidFill>
                  <a:srgbClr val="0000FF"/>
                </a:solidFill>
              </a:rPr>
              <a:t>переходит в кинетическую энергию</a:t>
            </a:r>
            <a:r>
              <a:rPr lang="ru-RU" sz="1600"/>
              <a:t> проталкиваемой </a:t>
            </a:r>
            <a:r>
              <a:rPr lang="ru-RU" sz="1600">
                <a:solidFill>
                  <a:srgbClr val="0000FF"/>
                </a:solidFill>
              </a:rPr>
              <a:t>крови</a:t>
            </a:r>
            <a:r>
              <a:rPr lang="ru-RU" sz="1600"/>
              <a:t>, создавая дополнительный фактор, способствующий ее движению. </a:t>
            </a: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611188" y="4365625"/>
            <a:ext cx="8135937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1600"/>
              <a:t>Таким образом, </a:t>
            </a:r>
            <a:r>
              <a:rPr lang="ru-RU" sz="1600">
                <a:solidFill>
                  <a:srgbClr val="0000FF"/>
                </a:solidFill>
              </a:rPr>
              <a:t>выброс крови в аорту сопровождается упругими деформациями ее стенок</a:t>
            </a:r>
            <a:r>
              <a:rPr lang="ru-RU" sz="1600"/>
              <a:t> и периодическим </a:t>
            </a:r>
            <a:r>
              <a:rPr lang="ru-RU" sz="1600">
                <a:solidFill>
                  <a:srgbClr val="0000FF"/>
                </a:solidFill>
              </a:rPr>
              <a:t>изменениями</a:t>
            </a:r>
            <a:r>
              <a:rPr lang="ru-RU" sz="1600"/>
              <a:t> (колебаниями) </a:t>
            </a:r>
            <a:r>
              <a:rPr lang="ru-RU" sz="1600">
                <a:solidFill>
                  <a:srgbClr val="0000FF"/>
                </a:solidFill>
              </a:rPr>
              <a:t>давления крови на эти стенки.    </a:t>
            </a: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468313" y="5157788"/>
            <a:ext cx="8567737" cy="1597025"/>
          </a:xfrm>
          <a:prstGeom prst="rect">
            <a:avLst/>
          </a:prstGeom>
          <a:solidFill>
            <a:srgbClr val="DDDDDD"/>
          </a:solidFill>
          <a:ln w="4445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400"/>
              <a:t>Распространяющиеся по артериям </a:t>
            </a:r>
            <a:r>
              <a:rPr lang="ru-RU" sz="2400" b="1">
                <a:solidFill>
                  <a:srgbClr val="0000FF"/>
                </a:solidFill>
              </a:rPr>
              <a:t>волна деформации стенок</a:t>
            </a:r>
            <a:r>
              <a:rPr lang="ru-RU" sz="2400"/>
              <a:t> сосудов  и сопровождающая ее  </a:t>
            </a:r>
            <a:r>
              <a:rPr lang="ru-RU" sz="2400" b="1">
                <a:solidFill>
                  <a:srgbClr val="0000FF"/>
                </a:solidFill>
              </a:rPr>
              <a:t>волна повышенного давления</a:t>
            </a:r>
            <a:r>
              <a:rPr lang="ru-RU" sz="2400"/>
              <a:t> в сосудах, называется </a:t>
            </a:r>
            <a:r>
              <a:rPr lang="ru-RU" sz="2400" b="1">
                <a:solidFill>
                  <a:srgbClr val="FF0000"/>
                </a:solidFill>
              </a:rPr>
              <a:t>пульсовой волной</a:t>
            </a:r>
            <a:r>
              <a:rPr lang="ru-RU" sz="240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3895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88913"/>
            <a:ext cx="7772400" cy="503237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0000FF"/>
                </a:solidFill>
              </a:rPr>
              <a:t>Скорость распространения пульсовой волны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11638" y="1484313"/>
            <a:ext cx="4752975" cy="504825"/>
          </a:xfrm>
          <a:solidFill>
            <a:schemeClr val="bg1"/>
          </a:solidFill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sz="2400" smtClean="0"/>
              <a:t>- Формула </a:t>
            </a:r>
            <a:r>
              <a:rPr lang="ru-RU" sz="2400" smtClean="0">
                <a:solidFill>
                  <a:srgbClr val="0000FF"/>
                </a:solidFill>
              </a:rPr>
              <a:t>Моенса-Кортевега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8917" name="Object 5"/>
          <p:cNvGraphicFramePr>
            <a:graphicFrameLocks noChangeAspect="1"/>
          </p:cNvGraphicFramePr>
          <p:nvPr/>
        </p:nvGraphicFramePr>
        <p:xfrm>
          <a:off x="611188" y="1412875"/>
          <a:ext cx="3311525" cy="248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" name="Формула" r:id="rId3" imgW="647419" imgH="482391" progId="Equation.3">
                  <p:embed/>
                </p:oleObj>
              </mc:Choice>
              <mc:Fallback>
                <p:oleObj name="Формула" r:id="rId3" imgW="647419" imgH="48239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412875"/>
                        <a:ext cx="3311525" cy="248602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25400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4572000" y="2420938"/>
            <a:ext cx="3529013" cy="1728787"/>
          </a:xfrm>
          <a:prstGeom prst="rect">
            <a:avLst/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ь"/>
            </a:pPr>
            <a:r>
              <a:rPr lang="en-US" i="1">
                <a:solidFill>
                  <a:srgbClr val="0000FF"/>
                </a:solidFill>
              </a:rPr>
              <a:t>E</a:t>
            </a:r>
            <a:r>
              <a:rPr lang="en-US"/>
              <a:t>- </a:t>
            </a:r>
            <a:r>
              <a:rPr lang="ru-RU"/>
              <a:t>модуль упругости стенки сосуда</a:t>
            </a:r>
            <a:endParaRPr lang="en-US"/>
          </a:p>
          <a:p>
            <a:pPr algn="just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ь"/>
            </a:pPr>
            <a:r>
              <a:rPr lang="en-US" i="1">
                <a:solidFill>
                  <a:srgbClr val="0000FF"/>
                </a:solidFill>
              </a:rPr>
              <a:t>h</a:t>
            </a:r>
            <a:r>
              <a:rPr lang="ru-RU"/>
              <a:t> – толщина стенки сосуда</a:t>
            </a:r>
            <a:endParaRPr lang="en-US"/>
          </a:p>
          <a:p>
            <a:pPr algn="just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ь"/>
            </a:pPr>
            <a:r>
              <a:rPr lang="en-US" i="1">
                <a:solidFill>
                  <a:srgbClr val="0000FF"/>
                </a:solidFill>
              </a:rPr>
              <a:t>d</a:t>
            </a:r>
            <a:r>
              <a:rPr lang="ru-RU">
                <a:solidFill>
                  <a:srgbClr val="0000FF"/>
                </a:solidFill>
              </a:rPr>
              <a:t> </a:t>
            </a:r>
            <a:r>
              <a:rPr lang="ru-RU"/>
              <a:t>– диаметр сосуда</a:t>
            </a:r>
            <a:endParaRPr lang="en-US"/>
          </a:p>
          <a:p>
            <a:pPr algn="just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ь"/>
            </a:pPr>
            <a:r>
              <a:rPr lang="el-GR" i="1">
                <a:solidFill>
                  <a:srgbClr val="0000FF"/>
                </a:solidFill>
                <a:cs typeface="Arial" charset="0"/>
              </a:rPr>
              <a:t>ρ</a:t>
            </a:r>
            <a:r>
              <a:rPr lang="ru-RU" i="1">
                <a:cs typeface="Arial" charset="0"/>
              </a:rPr>
              <a:t> </a:t>
            </a:r>
            <a:r>
              <a:rPr lang="ru-RU">
                <a:cs typeface="Arial" charset="0"/>
              </a:rPr>
              <a:t>– плотность крови</a:t>
            </a:r>
            <a:endParaRPr lang="ru-RU">
              <a:solidFill>
                <a:srgbClr val="0000FF"/>
              </a:solidFill>
            </a:endParaRP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971550" y="4508500"/>
            <a:ext cx="7127875" cy="1800225"/>
          </a:xfrm>
          <a:prstGeom prst="rect">
            <a:avLst/>
          </a:prstGeom>
          <a:solidFill>
            <a:srgbClr val="DDDDDD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en-US" sz="2400"/>
              <a:t>C</a:t>
            </a:r>
            <a:r>
              <a:rPr lang="ru-RU" sz="2400"/>
              <a:t> </a:t>
            </a:r>
            <a:r>
              <a:rPr lang="ru-RU" sz="2400">
                <a:solidFill>
                  <a:srgbClr val="0000FF"/>
                </a:solidFill>
              </a:rPr>
              <a:t>увеличением упругости</a:t>
            </a:r>
            <a:r>
              <a:rPr lang="ru-RU" sz="2400"/>
              <a:t> </a:t>
            </a:r>
            <a:r>
              <a:rPr lang="en-US" sz="2400" i="1">
                <a:solidFill>
                  <a:srgbClr val="FF0000"/>
                </a:solidFill>
              </a:rPr>
              <a:t>E</a:t>
            </a:r>
            <a:r>
              <a:rPr lang="ru-RU" sz="2400"/>
              <a:t> сосуда</a:t>
            </a:r>
            <a:r>
              <a:rPr lang="en-US" sz="2400"/>
              <a:t>,</a:t>
            </a:r>
            <a:r>
              <a:rPr lang="ru-RU" sz="2400"/>
              <a:t> </a:t>
            </a:r>
            <a:r>
              <a:rPr lang="ru-RU" sz="2400">
                <a:solidFill>
                  <a:srgbClr val="0000FF"/>
                </a:solidFill>
              </a:rPr>
              <a:t>увеличением толщины</a:t>
            </a:r>
            <a:r>
              <a:rPr lang="ru-RU" sz="2400"/>
              <a:t> </a:t>
            </a:r>
            <a:r>
              <a:rPr lang="en-US" sz="2400" i="1">
                <a:solidFill>
                  <a:srgbClr val="FF0000"/>
                </a:solidFill>
              </a:rPr>
              <a:t>h</a:t>
            </a:r>
            <a:r>
              <a:rPr lang="en-US" sz="2400"/>
              <a:t> </a:t>
            </a:r>
            <a:r>
              <a:rPr lang="ru-RU" sz="2400"/>
              <a:t>его стенки</a:t>
            </a:r>
            <a:r>
              <a:rPr lang="en-US" sz="2400"/>
              <a:t>  </a:t>
            </a:r>
            <a:r>
              <a:rPr lang="ru-RU" sz="2400"/>
              <a:t>и с </a:t>
            </a:r>
            <a:r>
              <a:rPr lang="ru-RU" sz="2400">
                <a:solidFill>
                  <a:srgbClr val="0000FF"/>
                </a:solidFill>
              </a:rPr>
              <a:t>уменьшением диаметра</a:t>
            </a:r>
            <a:r>
              <a:rPr lang="ru-RU" sz="2400"/>
              <a:t> </a:t>
            </a:r>
            <a:r>
              <a:rPr lang="en-US" sz="2400" i="1">
                <a:solidFill>
                  <a:srgbClr val="FF0000"/>
                </a:solidFill>
              </a:rPr>
              <a:t>d</a:t>
            </a:r>
            <a:r>
              <a:rPr lang="en-US" sz="2400"/>
              <a:t> </a:t>
            </a:r>
            <a:r>
              <a:rPr lang="ru-RU" sz="2400"/>
              <a:t> скорость пульсовой волны </a:t>
            </a:r>
            <a:r>
              <a:rPr lang="ru-RU" sz="2400">
                <a:solidFill>
                  <a:srgbClr val="FF0000"/>
                </a:solidFill>
              </a:rPr>
              <a:t>возрастает</a:t>
            </a:r>
            <a:r>
              <a:rPr lang="ru-RU" sz="240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3912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Autofit/>
          </a:bodyPr>
          <a:lstStyle/>
          <a:p>
            <a:pPr eaLnBrk="1" hangingPunct="1"/>
            <a:r>
              <a:rPr lang="ru-RU" sz="3000" b="1" dirty="0" smtClean="0">
                <a:latin typeface="Times New Roman" pitchFamily="18" charset="0"/>
              </a:rPr>
              <a:t>Основные гидродинамические понятия и законы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0825" y="3429000"/>
            <a:ext cx="4897438" cy="3168650"/>
          </a:xfrm>
        </p:spPr>
        <p:txBody>
          <a:bodyPr/>
          <a:lstStyle/>
          <a:p>
            <a:pPr eaLnBrk="1" hangingPunct="1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Течение жидкости изображается </a:t>
            </a:r>
            <a:r>
              <a:rPr lang="ru-RU" sz="2800" i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линиями тока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линиями, касательные к которым в каждой точке совпадают с направлением вектора скорости частиц жидкости. 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sz="half" idx="3"/>
          </p:nvPr>
        </p:nvSpPr>
        <p:spPr>
          <a:xfrm>
            <a:off x="611188" y="1628775"/>
            <a:ext cx="8229600" cy="1728788"/>
          </a:xfrm>
          <a:solidFill>
            <a:schemeClr val="bg2"/>
          </a:solidFill>
          <a:ln w="38100">
            <a:solidFill>
              <a:srgbClr val="000080"/>
            </a:solidFill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 sz="2800" dirty="0" smtClean="0">
                <a:solidFill>
                  <a:srgbClr val="A50021"/>
                </a:solidFill>
                <a:latin typeface="Arial Black" pitchFamily="34" charset="0"/>
              </a:rPr>
              <a:t>Гидродинамика</a:t>
            </a:r>
            <a:r>
              <a:rPr lang="en-US" sz="2800" dirty="0" smtClean="0">
                <a:solidFill>
                  <a:srgbClr val="A50021"/>
                </a:solidFill>
                <a:latin typeface="Arial Black" pitchFamily="34" charset="0"/>
              </a:rPr>
              <a:t> </a:t>
            </a:r>
            <a:r>
              <a:rPr lang="ru-RU" sz="2800" dirty="0" smtClean="0"/>
              <a:t>- раздел физики, изучающий движение несжимаемых жидкостей и их взаимодействие с окружающими твердыми телами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735513" y="4132263"/>
            <a:ext cx="571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2400" b="1">
              <a:latin typeface="Arial Black" pitchFamily="34" charset="0"/>
            </a:endParaRPr>
          </a:p>
        </p:txBody>
      </p:sp>
      <p:grpSp>
        <p:nvGrpSpPr>
          <p:cNvPr id="3078" name="Group 6"/>
          <p:cNvGrpSpPr>
            <a:grpSpLocks/>
          </p:cNvGrpSpPr>
          <p:nvPr/>
        </p:nvGrpSpPr>
        <p:grpSpPr bwMode="auto">
          <a:xfrm>
            <a:off x="5795963" y="3500438"/>
            <a:ext cx="2286000" cy="1485900"/>
            <a:chOff x="3680" y="7952"/>
            <a:chExt cx="3601" cy="2341"/>
          </a:xfrm>
        </p:grpSpPr>
        <p:sp>
          <p:nvSpPr>
            <p:cNvPr id="3080" name="Arc 7"/>
            <p:cNvSpPr>
              <a:spLocks/>
            </p:cNvSpPr>
            <p:nvPr/>
          </p:nvSpPr>
          <p:spPr bwMode="auto">
            <a:xfrm rot="11863832" flipV="1">
              <a:off x="4220" y="8132"/>
              <a:ext cx="2434" cy="2161"/>
            </a:xfrm>
            <a:custGeom>
              <a:avLst/>
              <a:gdLst>
                <a:gd name="T0" fmla="*/ 0 w 24319"/>
                <a:gd name="T1" fmla="*/ 2 h 21600"/>
                <a:gd name="T2" fmla="*/ 244 w 24319"/>
                <a:gd name="T3" fmla="*/ 212 h 21600"/>
                <a:gd name="T4" fmla="*/ 27 w 24319"/>
                <a:gd name="T5" fmla="*/ 216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4319" h="21600" fill="none" extrusionOk="0">
                  <a:moveTo>
                    <a:pt x="0" y="172"/>
                  </a:moveTo>
                  <a:cubicBezTo>
                    <a:pt x="903" y="57"/>
                    <a:pt x="1812" y="-1"/>
                    <a:pt x="2723" y="0"/>
                  </a:cubicBezTo>
                  <a:cubicBezTo>
                    <a:pt x="14498" y="0"/>
                    <a:pt x="24104" y="9432"/>
                    <a:pt x="24319" y="21205"/>
                  </a:cubicBezTo>
                </a:path>
                <a:path w="24319" h="21600" stroke="0" extrusionOk="0">
                  <a:moveTo>
                    <a:pt x="0" y="172"/>
                  </a:moveTo>
                  <a:cubicBezTo>
                    <a:pt x="903" y="57"/>
                    <a:pt x="1812" y="-1"/>
                    <a:pt x="2723" y="0"/>
                  </a:cubicBezTo>
                  <a:cubicBezTo>
                    <a:pt x="14498" y="0"/>
                    <a:pt x="24104" y="9432"/>
                    <a:pt x="24319" y="21205"/>
                  </a:cubicBezTo>
                  <a:lnTo>
                    <a:pt x="2723" y="21600"/>
                  </a:lnTo>
                  <a:lnTo>
                    <a:pt x="0" y="172"/>
                  </a:lnTo>
                  <a:close/>
                </a:path>
              </a:pathLst>
            </a:custGeom>
            <a:noFill/>
            <a:ln w="635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1" name="Line 8"/>
            <p:cNvSpPr>
              <a:spLocks noChangeShapeType="1"/>
            </p:cNvSpPr>
            <p:nvPr/>
          </p:nvSpPr>
          <p:spPr bwMode="auto">
            <a:xfrm flipV="1">
              <a:off x="4401" y="8312"/>
              <a:ext cx="720" cy="72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2" name="Line 9"/>
            <p:cNvSpPr>
              <a:spLocks noChangeShapeType="1"/>
            </p:cNvSpPr>
            <p:nvPr/>
          </p:nvSpPr>
          <p:spPr bwMode="auto">
            <a:xfrm>
              <a:off x="6741" y="8492"/>
              <a:ext cx="540" cy="18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3" name="Text Box 10"/>
            <p:cNvSpPr txBox="1">
              <a:spLocks noChangeArrowheads="1"/>
            </p:cNvSpPr>
            <p:nvPr/>
          </p:nvSpPr>
          <p:spPr bwMode="auto">
            <a:xfrm>
              <a:off x="3680" y="8672"/>
              <a:ext cx="1261" cy="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>
                  <a:latin typeface="Times New Roman" pitchFamily="18" charset="0"/>
                </a:rPr>
                <a:t>V</a:t>
              </a:r>
              <a:endParaRPr lang="ru-RU" sz="2400" b="1">
                <a:latin typeface="Arial Black" pitchFamily="34" charset="0"/>
              </a:endParaRPr>
            </a:p>
          </p:txBody>
        </p:sp>
        <p:sp>
          <p:nvSpPr>
            <p:cNvPr id="3084" name="Line 11"/>
            <p:cNvSpPr>
              <a:spLocks noChangeShapeType="1"/>
            </p:cNvSpPr>
            <p:nvPr/>
          </p:nvSpPr>
          <p:spPr bwMode="auto">
            <a:xfrm flipV="1">
              <a:off x="5841" y="7952"/>
              <a:ext cx="1080" cy="360"/>
            </a:xfrm>
            <a:prstGeom prst="line">
              <a:avLst/>
            </a:prstGeom>
            <a:noFill/>
            <a:ln w="25400">
              <a:solidFill>
                <a:srgbClr val="00008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9" name="Rectangle 12"/>
          <p:cNvSpPr>
            <a:spLocks noChangeArrowheads="1"/>
          </p:cNvSpPr>
          <p:nvPr/>
        </p:nvSpPr>
        <p:spPr bwMode="auto">
          <a:xfrm>
            <a:off x="5148263" y="4853156"/>
            <a:ext cx="3851275" cy="1015663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Часть потока жидкости, ограниченная линиями тока, образует </a:t>
            </a:r>
            <a:r>
              <a:rPr lang="ru-RU" sz="2000" i="1" dirty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трубку тока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3524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468313" y="4797425"/>
            <a:ext cx="8424862" cy="941388"/>
          </a:xfrm>
          <a:prstGeom prst="rect">
            <a:avLst/>
          </a:prstGeom>
          <a:solidFill>
            <a:schemeClr val="bg1"/>
          </a:solidFill>
          <a:ln w="254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>
              <a:tabLst>
                <a:tab pos="450850" algn="l"/>
                <a:tab pos="5940425" algn="r"/>
              </a:tabLst>
            </a:pPr>
            <a:r>
              <a:rPr lang="ru-RU"/>
              <a:t>Из этих данных следует, что </a:t>
            </a:r>
            <a:r>
              <a:rPr lang="ru-RU" b="1">
                <a:solidFill>
                  <a:srgbClr val="FF0000"/>
                </a:solidFill>
              </a:rPr>
              <a:t>скорость распространения пульсовой волны намного больше линейной скорости кровотока</a:t>
            </a:r>
            <a:r>
              <a:rPr lang="ru-RU"/>
              <a:t>, в покое не превышающей даже в аорте значение 0,5 м/с.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16013" y="908050"/>
            <a:ext cx="7272337" cy="3313113"/>
          </a:xfrm>
          <a:solidFill>
            <a:schemeClr val="accent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just" eaLnBrk="1" hangingPunct="1"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800" smtClean="0"/>
              <a:t>В </a:t>
            </a:r>
            <a:r>
              <a:rPr lang="ru-RU" sz="2800" smtClean="0">
                <a:solidFill>
                  <a:srgbClr val="FF0000"/>
                </a:solidFill>
              </a:rPr>
              <a:t>аорте</a:t>
            </a:r>
            <a:r>
              <a:rPr lang="ru-RU" sz="2800" smtClean="0"/>
              <a:t> </a:t>
            </a:r>
            <a:r>
              <a:rPr lang="en-US" sz="2800" smtClean="0"/>
              <a:t>c</a:t>
            </a:r>
            <a:r>
              <a:rPr lang="ru-RU" sz="2800" smtClean="0"/>
              <a:t>корость распространения пульсовой волны равна </a:t>
            </a:r>
            <a:r>
              <a:rPr lang="ru-RU" sz="2800" smtClean="0">
                <a:solidFill>
                  <a:srgbClr val="0000FF"/>
                </a:solidFill>
              </a:rPr>
              <a:t>4-6 м/с</a:t>
            </a:r>
            <a:r>
              <a:rPr lang="ru-RU" sz="2800" smtClean="0"/>
              <a:t>;</a:t>
            </a:r>
            <a:endParaRPr lang="ru-RU" sz="2800" smtClean="0">
              <a:solidFill>
                <a:srgbClr val="0000FF"/>
              </a:solidFill>
            </a:endParaRPr>
          </a:p>
          <a:p>
            <a:pPr algn="just" eaLnBrk="1" hangingPunct="1"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800" smtClean="0"/>
              <a:t>в </a:t>
            </a:r>
            <a:r>
              <a:rPr lang="ru-RU" sz="2800" smtClean="0">
                <a:solidFill>
                  <a:srgbClr val="FF0000"/>
                </a:solidFill>
              </a:rPr>
              <a:t>артериях</a:t>
            </a:r>
            <a:r>
              <a:rPr lang="ru-RU" sz="2800" smtClean="0"/>
              <a:t> </a:t>
            </a:r>
            <a:r>
              <a:rPr lang="ru-RU" sz="2800" smtClean="0">
                <a:solidFill>
                  <a:srgbClr val="0000FF"/>
                </a:solidFill>
              </a:rPr>
              <a:t>8-12 м/с, </a:t>
            </a:r>
            <a:r>
              <a:rPr lang="ru-RU" sz="2800" smtClean="0"/>
              <a:t>т.к. они имеют малый диаметр </a:t>
            </a:r>
          </a:p>
          <a:p>
            <a:pPr algn="just" eaLnBrk="1" hangingPunct="1">
              <a:buClr>
                <a:srgbClr val="0000FF"/>
              </a:buClr>
              <a:buFont typeface="Wingdings" pitchFamily="2" charset="2"/>
              <a:buChar char="v"/>
            </a:pPr>
            <a:r>
              <a:rPr lang="ru-RU" sz="2800" smtClean="0"/>
              <a:t>в полой </a:t>
            </a:r>
            <a:r>
              <a:rPr lang="ru-RU" sz="2800" smtClean="0">
                <a:solidFill>
                  <a:srgbClr val="FF0000"/>
                </a:solidFill>
              </a:rPr>
              <a:t>вене</a:t>
            </a:r>
            <a:r>
              <a:rPr lang="ru-RU" sz="2800" smtClean="0"/>
              <a:t>, обладающей большой эластичностью  около </a:t>
            </a:r>
            <a:r>
              <a:rPr lang="ru-RU" sz="2800" smtClean="0">
                <a:solidFill>
                  <a:srgbClr val="0000FF"/>
                </a:solidFill>
              </a:rPr>
              <a:t>1 м/с.</a:t>
            </a:r>
          </a:p>
          <a:p>
            <a:pPr algn="just" eaLnBrk="1" hangingPunct="1">
              <a:buClr>
                <a:srgbClr val="0000FF"/>
              </a:buClr>
            </a:pPr>
            <a:endParaRPr lang="ru-RU" sz="2800" smtClean="0">
              <a:solidFill>
                <a:srgbClr val="0000FF"/>
              </a:solidFill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971550" y="188913"/>
            <a:ext cx="7772400" cy="5032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2400" b="1">
                <a:solidFill>
                  <a:srgbClr val="0000FF"/>
                </a:solidFill>
              </a:rPr>
              <a:t>Скорость распространения пульсовой волны</a:t>
            </a:r>
          </a:p>
        </p:txBody>
      </p:sp>
    </p:spTree>
    <p:extLst>
      <p:ext uri="{BB962C8B-B14F-4D97-AF65-F5344CB8AC3E}">
        <p14:creationId xmlns:p14="http://schemas.microsoft.com/office/powerpoint/2010/main" val="237320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Рисунок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388350" cy="625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58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Рисунок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88913"/>
            <a:ext cx="8137525" cy="633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925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Рисунок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8569325" cy="632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98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Рисунок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8281987" cy="633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31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Рисунок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8351838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59" name="Picture 7" descr="http://media.noria.com/sites/archive_images/backup_200203_KinemVisc-Fig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500438"/>
            <a:ext cx="2252662" cy="2832100"/>
          </a:xfrm>
          <a:prstGeom prst="rect">
            <a:avLst/>
          </a:prstGeom>
          <a:noFill/>
          <a:ln w="1905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16" descr="Falling ball viscometer used to measure viscosit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716338"/>
            <a:ext cx="2428875" cy="2282825"/>
          </a:xfrm>
          <a:prstGeom prst="rect">
            <a:avLst/>
          </a:prstGeom>
          <a:noFill/>
          <a:ln w="1905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1" name="Picture 2" descr="http://resonance-ed.com/userfiles/image_jpeg/12711010234bc3765fb519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3500438"/>
            <a:ext cx="2020888" cy="2798762"/>
          </a:xfrm>
          <a:prstGeom prst="rect">
            <a:avLst/>
          </a:prstGeom>
          <a:noFill/>
          <a:ln w="1905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60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Рисунок 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6840538" cy="50895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6083" name="Object 14"/>
          <p:cNvGraphicFramePr>
            <a:graphicFrameLocks noChangeAspect="1"/>
          </p:cNvGraphicFramePr>
          <p:nvPr/>
        </p:nvGraphicFramePr>
        <p:xfrm>
          <a:off x="6227763" y="5084763"/>
          <a:ext cx="2663825" cy="1373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1" name="Формула" r:id="rId4" imgW="889000" imgH="457200" progId="Equation.3">
                  <p:embed/>
                </p:oleObj>
              </mc:Choice>
              <mc:Fallback>
                <p:oleObj name="Формула" r:id="rId4" imgW="8890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5084763"/>
                        <a:ext cx="2663825" cy="13731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762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Рисунок 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8243887" cy="615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763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4" descr="Falling ball viscometer HAAKE™ Thermo Scientific - Scientific Instruments and A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3429000"/>
            <a:ext cx="1173163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16" descr="Falling ball viscometer used to measure viscos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620713"/>
            <a:ext cx="2428875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Рисунок 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836613"/>
            <a:ext cx="6265863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822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Рисунок 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7013"/>
            <a:ext cx="8424863" cy="627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510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333375"/>
            <a:ext cx="8445500" cy="1151409"/>
          </a:xfrm>
          <a:solidFill>
            <a:schemeClr val="bg1"/>
          </a:solidFill>
          <a:ln w="50800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Гемодинамика </a:t>
            </a:r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наука, изучающая законы движения крови по сосудистой системе.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eaLnBrk="1" hangingPunct="1">
              <a:buFontTx/>
              <a:buNone/>
            </a:pPr>
            <a:endParaRPr lang="ru-RU" sz="3600" dirty="0" smtClean="0"/>
          </a:p>
          <a:p>
            <a:pPr algn="just" eaLnBrk="1" hangingPunct="1">
              <a:buFontTx/>
              <a:buNone/>
            </a:pPr>
            <a:endParaRPr lang="ru-RU" sz="3600" dirty="0" smtClean="0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763713" y="5949950"/>
            <a:ext cx="6116546" cy="4001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основе гемодинамики лежат законы гидродинамики</a:t>
            </a:r>
          </a:p>
        </p:txBody>
      </p:sp>
      <p:pic>
        <p:nvPicPr>
          <p:cNvPr id="4100" name="Picture 4" descr="circulatory-system-fa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059" y="1758537"/>
            <a:ext cx="7043853" cy="381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524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Tycos sphy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000"/>
          <a:stretch>
            <a:fillRect/>
          </a:stretch>
        </p:blipFill>
        <p:spPr bwMode="auto">
          <a:xfrm>
            <a:off x="323850" y="1412875"/>
            <a:ext cx="4183063" cy="287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Picture 3" descr="BpTRU_BEAUTY_SHOT_W_SHADOW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068638"/>
            <a:ext cx="4032250" cy="320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Rectangle 6"/>
          <p:cNvSpPr>
            <a:spLocks noChangeArrowheads="1"/>
          </p:cNvSpPr>
          <p:nvPr/>
        </p:nvSpPr>
        <p:spPr bwMode="auto">
          <a:xfrm>
            <a:off x="395288" y="333375"/>
            <a:ext cx="84248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00FF"/>
                </a:solidFill>
              </a:rPr>
              <a:t>Методы определения давления крови</a:t>
            </a:r>
          </a:p>
        </p:txBody>
      </p:sp>
    </p:spTree>
    <p:extLst>
      <p:ext uri="{BB962C8B-B14F-4D97-AF65-F5344CB8AC3E}">
        <p14:creationId xmlns:p14="http://schemas.microsoft.com/office/powerpoint/2010/main" val="180818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Рисунок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59563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79388" y="4868863"/>
            <a:ext cx="6480175" cy="1758950"/>
          </a:xfrm>
          <a:prstGeom prst="rect">
            <a:avLst/>
          </a:prstGeom>
          <a:solidFill>
            <a:srgbClr val="FFCC99"/>
          </a:solidFill>
          <a:ln w="19050">
            <a:solidFill>
              <a:srgbClr val="99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>
              <a:tabLst>
                <a:tab pos="450850" algn="l"/>
                <a:tab pos="5940425" algn="r"/>
              </a:tabLst>
            </a:pPr>
            <a:r>
              <a:rPr lang="ru-RU"/>
              <a:t>В любой точке сосудистой системы </a:t>
            </a:r>
            <a:r>
              <a:rPr lang="ru-RU" b="1" u="sng">
                <a:solidFill>
                  <a:srgbClr val="0000FF"/>
                </a:solidFill>
              </a:rPr>
              <a:t>давление крови зависти от</a:t>
            </a:r>
            <a:r>
              <a:rPr lang="ru-RU" b="1" u="sng"/>
              <a:t>:</a:t>
            </a:r>
            <a:r>
              <a:rPr lang="ru-RU"/>
              <a:t> </a:t>
            </a:r>
            <a:r>
              <a:rPr lang="ru-RU" b="1"/>
              <a:t>а)</a:t>
            </a:r>
            <a:r>
              <a:rPr lang="ru-RU"/>
              <a:t> </a:t>
            </a:r>
            <a:r>
              <a:rPr lang="ru-RU" b="1" i="1">
                <a:solidFill>
                  <a:srgbClr val="FF0000"/>
                </a:solidFill>
              </a:rPr>
              <a:t>атмосферного давления</a:t>
            </a:r>
            <a:r>
              <a:rPr lang="ru-RU" b="1"/>
              <a:t>; б) </a:t>
            </a:r>
            <a:r>
              <a:rPr lang="ru-RU" b="1" i="1">
                <a:solidFill>
                  <a:srgbClr val="FF0000"/>
                </a:solidFill>
              </a:rPr>
              <a:t>гидростатического давления ρgh</a:t>
            </a:r>
            <a:r>
              <a:rPr lang="ru-RU" b="1"/>
              <a:t>,</a:t>
            </a:r>
            <a:r>
              <a:rPr lang="ru-RU"/>
              <a:t> обусловленного весом кровяного столба высотой  </a:t>
            </a:r>
            <a:r>
              <a:rPr lang="ru-RU" b="1" i="1"/>
              <a:t>h</a:t>
            </a:r>
            <a:r>
              <a:rPr lang="ru-RU"/>
              <a:t>  и плотностью крови </a:t>
            </a:r>
            <a:r>
              <a:rPr lang="ru-RU" b="1" i="1"/>
              <a:t>ρ</a:t>
            </a:r>
            <a:r>
              <a:rPr lang="ru-RU"/>
              <a:t> ;   </a:t>
            </a:r>
            <a:r>
              <a:rPr lang="ru-RU" b="1"/>
              <a:t>в)</a:t>
            </a:r>
            <a:r>
              <a:rPr lang="ru-RU"/>
              <a:t> </a:t>
            </a:r>
            <a:r>
              <a:rPr lang="ru-RU" b="1" i="1">
                <a:solidFill>
                  <a:srgbClr val="FF0000"/>
                </a:solidFill>
              </a:rPr>
              <a:t>давления, обеспечиваемого насосной функцией сердца</a:t>
            </a:r>
            <a:r>
              <a:rPr lang="ru-RU" b="1"/>
              <a:t>.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6732588" y="1160463"/>
            <a:ext cx="2160587" cy="4230687"/>
          </a:xfrm>
          <a:prstGeom prst="rect">
            <a:avLst/>
          </a:prstGeom>
          <a:solidFill>
            <a:srgbClr val="FFCC99"/>
          </a:solidFill>
          <a:ln w="19050">
            <a:solidFill>
              <a:srgbClr val="99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>
              <a:tabLst>
                <a:tab pos="450850" algn="l"/>
                <a:tab pos="5940425" algn="r"/>
              </a:tabLst>
            </a:pPr>
            <a:r>
              <a:rPr lang="ru-RU">
                <a:solidFill>
                  <a:srgbClr val="0000FF"/>
                </a:solidFill>
              </a:rPr>
              <a:t>В клинических условиях</a:t>
            </a:r>
            <a:r>
              <a:rPr lang="ru-RU"/>
              <a:t> измерение </a:t>
            </a:r>
            <a:r>
              <a:rPr lang="ru-RU" b="1">
                <a:solidFill>
                  <a:srgbClr val="FF0000"/>
                </a:solidFill>
              </a:rPr>
              <a:t>кровяного давление</a:t>
            </a:r>
            <a:r>
              <a:rPr lang="ru-RU"/>
              <a:t> обычно </a:t>
            </a:r>
            <a:r>
              <a:rPr lang="ru-RU" i="1">
                <a:solidFill>
                  <a:srgbClr val="FF0000"/>
                </a:solidFill>
              </a:rPr>
              <a:t>производят в области плеча (на уровне сердца),</a:t>
            </a:r>
            <a:r>
              <a:rPr lang="ru-RU"/>
              <a:t> поэтому </a:t>
            </a:r>
            <a:r>
              <a:rPr lang="ru-RU">
                <a:solidFill>
                  <a:srgbClr val="0000FF"/>
                </a:solidFill>
              </a:rPr>
              <a:t>гидростатическая составляющая давления в плечевой артерии в этом случае равна нулю.</a:t>
            </a:r>
          </a:p>
        </p:txBody>
      </p:sp>
    </p:spTree>
    <p:extLst>
      <p:ext uri="{BB962C8B-B14F-4D97-AF65-F5344CB8AC3E}">
        <p14:creationId xmlns:p14="http://schemas.microsoft.com/office/powerpoint/2010/main" val="259147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rgbClr val="0000FF"/>
                </a:solidFill>
              </a:rPr>
              <a:t>Методы определения давления крови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836613"/>
            <a:ext cx="8229600" cy="720725"/>
          </a:xfrm>
          <a:solidFill>
            <a:srgbClr val="CCFFCC"/>
          </a:solidFill>
          <a:ln w="25400">
            <a:solidFill>
              <a:srgbClr val="8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sz="2000" b="1" i="1" smtClean="0">
                <a:solidFill>
                  <a:srgbClr val="CC0000"/>
                </a:solidFill>
                <a:latin typeface="Arial Unicode MS" pitchFamily="34" charset="-128"/>
              </a:rPr>
              <a:t>1.</a:t>
            </a:r>
            <a:r>
              <a:rPr lang="ru-RU" sz="2000" b="1" i="1" smtClean="0">
                <a:solidFill>
                  <a:srgbClr val="CC0000"/>
                </a:solidFill>
              </a:rPr>
              <a:t> Прямое измерение давления крови- </a:t>
            </a:r>
            <a:r>
              <a:rPr lang="ru-RU" sz="2000" smtClean="0"/>
              <a:t>в сосуд или в полость сердца вводится катетер, измеряющий давление</a:t>
            </a:r>
            <a:endParaRPr lang="ru-RU" sz="2000" b="1" i="1" smtClean="0">
              <a:solidFill>
                <a:srgbClr val="CC0000"/>
              </a:solidFill>
            </a:endParaRP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755650" y="2205038"/>
            <a:ext cx="3384550" cy="2311400"/>
          </a:xfrm>
          <a:prstGeom prst="rect">
            <a:avLst/>
          </a:prstGeom>
          <a:solidFill>
            <a:srgbClr val="FFCC99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000" b="1" i="1">
                <a:solidFill>
                  <a:srgbClr val="CC0000"/>
                </a:solidFill>
              </a:rPr>
              <a:t>Преимущества метода:</a:t>
            </a:r>
          </a:p>
          <a:p>
            <a:pPr>
              <a:spcBef>
                <a:spcPct val="20000"/>
              </a:spcBef>
            </a:pPr>
            <a:r>
              <a:rPr lang="ru-RU" sz="2000"/>
              <a:t>Возможность одновременного отбора проб крови или ввода лекарственных препаратов, высокая точность измерений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4932363" y="1773238"/>
            <a:ext cx="3384550" cy="3194050"/>
          </a:xfrm>
          <a:prstGeom prst="rect">
            <a:avLst/>
          </a:prstGeom>
          <a:solidFill>
            <a:srgbClr val="FFCC99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b="1" i="1">
                <a:solidFill>
                  <a:srgbClr val="FF0000"/>
                </a:solidFill>
              </a:rPr>
              <a:t>Недостатки:</a:t>
            </a:r>
            <a:r>
              <a:rPr lang="ru-RU"/>
              <a:t> необходимость оперативного вмешательства, высокая степень дезинфекции, а иногда и анестезии, возможны осложнения. </a:t>
            </a:r>
          </a:p>
          <a:p>
            <a:pPr>
              <a:spcBef>
                <a:spcPct val="20000"/>
              </a:spcBef>
            </a:pPr>
            <a:r>
              <a:rPr lang="ru-RU" b="1" i="1">
                <a:solidFill>
                  <a:srgbClr val="0000FF"/>
                </a:solidFill>
              </a:rPr>
              <a:t>Основной недостаток</a:t>
            </a:r>
            <a:r>
              <a:rPr lang="ru-RU" i="1">
                <a:solidFill>
                  <a:srgbClr val="0000FF"/>
                </a:solidFill>
              </a:rPr>
              <a:t> </a:t>
            </a:r>
            <a:r>
              <a:rPr lang="ru-RU" i="1"/>
              <a:t>прямых измерений - это</a:t>
            </a:r>
            <a:r>
              <a:rPr lang="ru-RU" i="1">
                <a:solidFill>
                  <a:srgbClr val="0000FF"/>
                </a:solidFill>
              </a:rPr>
              <a:t> </a:t>
            </a:r>
            <a:r>
              <a:rPr lang="ru-RU" i="1">
                <a:solidFill>
                  <a:srgbClr val="CC0000"/>
                </a:solidFill>
              </a:rPr>
              <a:t>необходимость введения измерительных устройств в полость сосуда.</a:t>
            </a: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539750" y="5300663"/>
            <a:ext cx="8229600" cy="720725"/>
          </a:xfrm>
          <a:prstGeom prst="rect">
            <a:avLst/>
          </a:prstGeom>
          <a:solidFill>
            <a:srgbClr val="CCFFCC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b="1" i="1">
                <a:solidFill>
                  <a:srgbClr val="FF0000"/>
                </a:solidFill>
              </a:rPr>
              <a:t>Прямая манометрия -</a:t>
            </a:r>
            <a:r>
              <a:rPr lang="ru-RU"/>
              <a:t> практически единственный метод измерения давления в полостях сердца и центральных сосудах. </a:t>
            </a:r>
          </a:p>
        </p:txBody>
      </p:sp>
    </p:spTree>
    <p:extLst>
      <p:ext uri="{BB962C8B-B14F-4D97-AF65-F5344CB8AC3E}">
        <p14:creationId xmlns:p14="http://schemas.microsoft.com/office/powerpoint/2010/main" val="3017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490538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0000FF"/>
                </a:solidFill>
              </a:rPr>
              <a:t>2. Непрямые измерения кровяного давления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765175"/>
            <a:ext cx="8229600" cy="9366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600" b="1" i="1" smtClean="0">
                <a:solidFill>
                  <a:srgbClr val="FF0000"/>
                </a:solidFill>
              </a:rPr>
              <a:t>Непрямые измерения кровяного давления</a:t>
            </a:r>
            <a:r>
              <a:rPr lang="ru-RU" sz="1600" smtClean="0"/>
              <a:t>  (</a:t>
            </a:r>
            <a:r>
              <a:rPr lang="ru-RU" sz="1600" b="1" i="1" smtClean="0">
                <a:solidFill>
                  <a:srgbClr val="0000FF"/>
                </a:solidFill>
              </a:rPr>
              <a:t>компрессионные</a:t>
            </a:r>
            <a:r>
              <a:rPr lang="ru-RU" sz="1600" smtClean="0"/>
              <a:t>) осуществляются без нарушения целостности сосудов и тканей путем уравновешивания давления внутри сосуда известным внешним давлением</a:t>
            </a: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900113" y="1484313"/>
            <a:ext cx="3240087" cy="1223962"/>
          </a:xfrm>
          <a:prstGeom prst="rect">
            <a:avLst/>
          </a:prstGeom>
          <a:solidFill>
            <a:srgbClr val="FFCC99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1600" b="1" i="1">
                <a:solidFill>
                  <a:srgbClr val="FF0000"/>
                </a:solidFill>
              </a:rPr>
              <a:t>Пальпаторный метод </a:t>
            </a:r>
            <a:r>
              <a:rPr lang="ru-RU" sz="1600"/>
              <a:t>-основан </a:t>
            </a:r>
            <a:r>
              <a:rPr lang="ru-RU" sz="1600" i="1">
                <a:solidFill>
                  <a:srgbClr val="0000FF"/>
                </a:solidFill>
              </a:rPr>
              <a:t>на установлении систолического и диастолического давления</a:t>
            </a:r>
            <a:r>
              <a:rPr lang="ru-RU" sz="1600"/>
              <a:t>  пальпаторно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4643438" y="1484313"/>
            <a:ext cx="3836987" cy="1223962"/>
          </a:xfrm>
          <a:prstGeom prst="rect">
            <a:avLst/>
          </a:prstGeom>
          <a:solidFill>
            <a:srgbClr val="FFCC99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ru-RU" sz="1600" b="1" i="1" u="sng">
                <a:solidFill>
                  <a:srgbClr val="CC0000"/>
                </a:solidFill>
              </a:rPr>
              <a:t>Аускультативный метод</a:t>
            </a:r>
            <a:r>
              <a:rPr lang="ru-RU" sz="1600"/>
              <a:t> -основан </a:t>
            </a:r>
            <a:r>
              <a:rPr lang="ru-RU" sz="1600" i="1">
                <a:solidFill>
                  <a:srgbClr val="0000FF"/>
                </a:solidFill>
              </a:rPr>
              <a:t>на установлении систолического и диастолического давления</a:t>
            </a:r>
            <a:r>
              <a:rPr lang="ru-RU" sz="1600"/>
              <a:t> по </a:t>
            </a:r>
            <a:r>
              <a:rPr lang="ru-RU" sz="1600">
                <a:solidFill>
                  <a:srgbClr val="0000FF"/>
                </a:solidFill>
              </a:rPr>
              <a:t>возникновению и исчезновению в артерии</a:t>
            </a:r>
            <a:r>
              <a:rPr lang="ru-RU" sz="1600"/>
              <a:t> особых звуковых явлений - </a:t>
            </a:r>
            <a:r>
              <a:rPr lang="ru-RU" sz="1600" b="1" i="1">
                <a:solidFill>
                  <a:srgbClr val="0000FF"/>
                </a:solidFill>
              </a:rPr>
              <a:t>тонов Короткова</a:t>
            </a:r>
            <a:r>
              <a:rPr lang="ru-RU" sz="1600"/>
              <a:t>. </a:t>
            </a:r>
          </a:p>
        </p:txBody>
      </p:sp>
      <p:pic>
        <p:nvPicPr>
          <p:cNvPr id="53254" name="Picture 6" descr="http://student.bsmu.by/bootest/media/fiz_lech/img_2229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924175"/>
            <a:ext cx="3673475" cy="3573463"/>
          </a:xfrm>
          <a:prstGeom prst="rect">
            <a:avLst/>
          </a:prstGeom>
          <a:noFill/>
          <a:ln w="25400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4427538" y="2924175"/>
            <a:ext cx="4465637" cy="3671888"/>
          </a:xfrm>
          <a:prstGeom prst="rect">
            <a:avLst/>
          </a:prstGeom>
          <a:solidFill>
            <a:schemeClr val="bg1"/>
          </a:solidFill>
          <a:ln w="25400">
            <a:solidFill>
              <a:srgbClr val="8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175" indent="12700" algn="just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Ш"/>
            </a:pPr>
            <a:r>
              <a:rPr lang="ru-RU" sz="1200"/>
              <a:t>Когда </a:t>
            </a:r>
            <a:r>
              <a:rPr lang="ru-RU" sz="1200" b="1">
                <a:solidFill>
                  <a:srgbClr val="0000FF"/>
                </a:solidFill>
              </a:rPr>
              <a:t>давление в манжете превысит систолическое давление (Рс), кровоток прекращается.</a:t>
            </a:r>
          </a:p>
          <a:p>
            <a:pPr marL="3175" indent="12700" algn="just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Ш"/>
            </a:pPr>
            <a:r>
              <a:rPr lang="ru-RU" sz="1200"/>
              <a:t> Выпуская воздух, уменьшают давление в манжете. После того как давление в манжете станет чуть меньше систолического давления кровь начнет проталкиваться через сдавленную артерию. В ней создается поток, сопровождающийся шумами, которые хорошо прослушиваются через фонендоскоп. </a:t>
            </a:r>
            <a:r>
              <a:rPr lang="ru-RU" sz="1200" b="1">
                <a:solidFill>
                  <a:srgbClr val="CC0000"/>
                </a:solidFill>
              </a:rPr>
              <a:t>В момент появления шумов по манометру регистрируется систолическое давление («верхнее давление»).</a:t>
            </a:r>
          </a:p>
          <a:p>
            <a:pPr marL="3175" indent="12700" algn="just">
              <a:spcBef>
                <a:spcPct val="20000"/>
              </a:spcBef>
              <a:buClr>
                <a:srgbClr val="FF0000"/>
              </a:buClr>
              <a:buFont typeface="Wingdings" pitchFamily="2" charset="2"/>
              <a:buChar char="Ш"/>
            </a:pPr>
            <a:r>
              <a:rPr lang="ru-RU" sz="1200"/>
              <a:t> Когда давление в манжете станет меньше диастолического давления Рд, манжета перестанет пережимать артерию. Кровоток прерываться перестанет, и шумы, связанные с вихрями, прекращаются. </a:t>
            </a:r>
            <a:endParaRPr lang="en-US" sz="1200"/>
          </a:p>
          <a:p>
            <a:pPr marL="3175" indent="12700" algn="just"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r>
              <a:rPr lang="ru-RU" sz="1200" b="1">
                <a:solidFill>
                  <a:srgbClr val="CC0000"/>
                </a:solidFill>
              </a:rPr>
              <a:t>В момент прекращения шумов по манометру регистрируется диастолическое давление («нижнее давление»).</a:t>
            </a:r>
          </a:p>
        </p:txBody>
      </p:sp>
    </p:spTree>
    <p:extLst>
      <p:ext uri="{BB962C8B-B14F-4D97-AF65-F5344CB8AC3E}">
        <p14:creationId xmlns:p14="http://schemas.microsoft.com/office/powerpoint/2010/main" val="228528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Рисунок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8459787" cy="647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464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Рисунок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8604250" cy="650716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742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Рисунок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2400"/>
            <a:ext cx="8569325" cy="638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40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layer.myshared.ru/6/592774/slides/slide_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4000" cy="707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6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layer.myshared.ru/6/592774/slides/slide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layer.myshared.ru/6/592774/slides/slide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" y="1140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56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86518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течения жидкости</a:t>
            </a:r>
          </a:p>
        </p:txBody>
      </p:sp>
      <p:pic>
        <p:nvPicPr>
          <p:cNvPr id="5123" name="Рисунок 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039" y="836712"/>
            <a:ext cx="8353425" cy="5759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524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layer.myshared.ru/6/592774/slides/slide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539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5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layer.myshared.ru/6/592774/slides/slide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1" y="-1962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69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layer.myshared.ru/6/592774/slides/slide_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04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88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7887" cy="6535737"/>
          </a:xfrm>
          <a:prstGeom prst="rect">
            <a:avLst/>
          </a:prstGeom>
          <a:gradFill>
            <a:gsLst>
              <a:gs pos="93448">
                <a:srgbClr val="BDCFE6"/>
              </a:gs>
              <a:gs pos="58459">
                <a:srgbClr val="BED0E6"/>
              </a:gs>
              <a:gs pos="0">
                <a:schemeClr val="accent1">
                  <a:lumMod val="5000"/>
                  <a:lumOff val="95000"/>
                </a:schemeClr>
              </a:gs>
              <a:gs pos="49202">
                <a:srgbClr val="C7D7EA"/>
              </a:gs>
              <a:gs pos="87000">
                <a:schemeClr val="accent1">
                  <a:lumMod val="45000"/>
                  <a:lumOff val="55000"/>
                </a:schemeClr>
              </a:gs>
              <a:gs pos="7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rect">
              <a:fillToRect l="100000" t="100000"/>
            </a:path>
          </a:gradFill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01688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07375" cy="618172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7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421743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15888"/>
            <a:ext cx="4038600" cy="1368425"/>
          </a:xfrm>
        </p:spPr>
        <p:txBody>
          <a:bodyPr/>
          <a:lstStyle/>
          <a:p>
            <a:pPr algn="just" eaLnBrk="1" hangingPunct="1"/>
            <a:r>
              <a:rPr lang="ru-RU" sz="2400" smtClean="0">
                <a:solidFill>
                  <a:srgbClr val="A50021"/>
                </a:solidFill>
                <a:latin typeface="Arial Black" pitchFamily="34" charset="0"/>
              </a:rPr>
              <a:t>Линейная скорость равномерного течения жидкости</a:t>
            </a: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547813" y="1989138"/>
          <a:ext cx="1114425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Формула" r:id="rId3" imgW="380835" imgH="393529" progId="Equation.3">
                  <p:embed/>
                </p:oleObj>
              </mc:Choice>
              <mc:Fallback>
                <p:oleObj name="Формула" r:id="rId3" imgW="38083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1989138"/>
                        <a:ext cx="1114425" cy="1150937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1835150" y="1268413"/>
            <a:ext cx="503238" cy="720725"/>
          </a:xfrm>
          <a:prstGeom prst="downArrow">
            <a:avLst>
              <a:gd name="adj1" fmla="val 50000"/>
              <a:gd name="adj2" fmla="val 35804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95288" y="4005263"/>
            <a:ext cx="4038600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ru-RU" sz="2400" b="1" i="1">
                <a:solidFill>
                  <a:srgbClr val="000066"/>
                </a:solidFill>
                <a:latin typeface="Times New Roman" pitchFamily="18" charset="0"/>
              </a:rPr>
              <a:t>Путь, проходимый частицами жидкости в единицу времени.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1547813" y="5373688"/>
          <a:ext cx="145097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Формула" r:id="rId5" imgW="495085" imgH="393529" progId="Equation.3">
                  <p:embed/>
                </p:oleObj>
              </mc:Choice>
              <mc:Fallback>
                <p:oleObj name="Формула" r:id="rId5" imgW="49508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5373688"/>
                        <a:ext cx="1450975" cy="115252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-323850" y="299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1763713" y="3284538"/>
            <a:ext cx="503237" cy="720725"/>
          </a:xfrm>
          <a:prstGeom prst="downArrow">
            <a:avLst>
              <a:gd name="adj1" fmla="val 50000"/>
              <a:gd name="adj2" fmla="val 35804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5003800" y="188913"/>
            <a:ext cx="38163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>
                <a:solidFill>
                  <a:srgbClr val="A50021"/>
                </a:solidFill>
                <a:latin typeface="Arial Black" pitchFamily="34" charset="0"/>
              </a:rPr>
              <a:t>Объемная скорость</a:t>
            </a:r>
          </a:p>
          <a:p>
            <a:r>
              <a:rPr lang="ru-RU" sz="2400">
                <a:solidFill>
                  <a:srgbClr val="A50021"/>
                </a:solidFill>
                <a:latin typeface="Arial Black" pitchFamily="34" charset="0"/>
              </a:rPr>
              <a:t>(расход жидкости)</a:t>
            </a:r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6300788" y="981075"/>
            <a:ext cx="503237" cy="720725"/>
          </a:xfrm>
          <a:prstGeom prst="downArrow">
            <a:avLst>
              <a:gd name="adj1" fmla="val 50000"/>
              <a:gd name="adj2" fmla="val 35804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8205" name="Object 13"/>
          <p:cNvGraphicFramePr>
            <a:graphicFrameLocks noChangeAspect="1"/>
          </p:cNvGraphicFramePr>
          <p:nvPr/>
        </p:nvGraphicFramePr>
        <p:xfrm>
          <a:off x="5940425" y="1773238"/>
          <a:ext cx="1265238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Формула" r:id="rId7" imgW="431613" imgH="393529" progId="Equation.3">
                  <p:embed/>
                </p:oleObj>
              </mc:Choice>
              <mc:Fallback>
                <p:oleObj name="Формула" r:id="rId7" imgW="431613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1773238"/>
                        <a:ext cx="1265238" cy="1152525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6" name="AutoShape 14"/>
          <p:cNvSpPr>
            <a:spLocks noChangeArrowheads="1"/>
          </p:cNvSpPr>
          <p:nvPr/>
        </p:nvSpPr>
        <p:spPr bwMode="auto">
          <a:xfrm>
            <a:off x="6300788" y="3068638"/>
            <a:ext cx="503237" cy="720725"/>
          </a:xfrm>
          <a:prstGeom prst="downArrow">
            <a:avLst>
              <a:gd name="adj1" fmla="val 50000"/>
              <a:gd name="adj2" fmla="val 35804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4859338" y="3860800"/>
            <a:ext cx="396081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0066"/>
                </a:solidFill>
                <a:latin typeface="Times New Roman" pitchFamily="18" charset="0"/>
              </a:rPr>
              <a:t>Объем жидкости, проходящий через поперечное сечение трубы за единицу времени</a:t>
            </a:r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209" name="Object 17"/>
          <p:cNvGraphicFramePr>
            <a:graphicFrameLocks noChangeAspect="1"/>
          </p:cNvGraphicFramePr>
          <p:nvPr/>
        </p:nvGraphicFramePr>
        <p:xfrm>
          <a:off x="6243638" y="5445125"/>
          <a:ext cx="1481137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Формула" r:id="rId9" imgW="596900" imgH="419100" progId="Equation.3">
                  <p:embed/>
                </p:oleObj>
              </mc:Choice>
              <mc:Fallback>
                <p:oleObj name="Формула" r:id="rId9" imgW="596900" imgH="419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3638" y="5445125"/>
                        <a:ext cx="1481137" cy="1039813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065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</TotalTime>
  <Words>1461</Words>
  <Application>Microsoft Office PowerPoint</Application>
  <PresentationFormat>Экран (4:3)</PresentationFormat>
  <Paragraphs>172</Paragraphs>
  <Slides>62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4" baseType="lpstr">
      <vt:lpstr>Тема Office</vt:lpstr>
      <vt:lpstr>Формула</vt:lpstr>
      <vt:lpstr>Кафедра медицинской и биологической физики  Лекция № 2 - Биореология, физические основы гемодинамики     г. Гомель, 2021</vt:lpstr>
      <vt:lpstr>План лекции</vt:lpstr>
      <vt:lpstr>Литература</vt:lpstr>
      <vt:lpstr>Основные гидродинамические понятия и законы</vt:lpstr>
      <vt:lpstr>Презентация PowerPoint</vt:lpstr>
      <vt:lpstr>Типы течения жидкости</vt:lpstr>
      <vt:lpstr>Презентация PowerPoint</vt:lpstr>
      <vt:lpstr>Презентация PowerPoint</vt:lpstr>
      <vt:lpstr>Презентация PowerPoint</vt:lpstr>
      <vt:lpstr>Связь между линейной и объемной скоростью течения жидкости</vt:lpstr>
      <vt:lpstr>Условие неразрывности струи</vt:lpstr>
      <vt:lpstr>Уравнение Бернулли</vt:lpstr>
      <vt:lpstr>Следствия уравнения Бернулли. 1.Измерение скорости жидкости. Трубка Пито. </vt:lpstr>
      <vt:lpstr>Презентация PowerPoint</vt:lpstr>
      <vt:lpstr>Следствия уравнения Бернулли. 2. Горизонтальная трубка тока переменного сечения. Всасывающее действие струи.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Условие неразрывности струи в реальной гемодинамике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Градиент скорости. Скорость сдвига</vt:lpstr>
      <vt:lpstr>Презентация PowerPoint</vt:lpstr>
      <vt:lpstr>Презентация PowerPoint</vt:lpstr>
      <vt:lpstr>Презентация PowerPoint</vt:lpstr>
      <vt:lpstr>Факторы, влияющие на вязкость крови</vt:lpstr>
      <vt:lpstr>1. Влияние температуры на вязкость крови</vt:lpstr>
      <vt:lpstr>2. Влияние гематокрита на вязкость крови</vt:lpstr>
      <vt:lpstr>Презентация PowerPoint</vt:lpstr>
      <vt:lpstr>4. Организация эритроцитов в потоке крови</vt:lpstr>
      <vt:lpstr>Презентация PowerPoint</vt:lpstr>
      <vt:lpstr>Особенности кровотока в крупных артериях</vt:lpstr>
      <vt:lpstr>Роль эластичности сосудов в системе кровообращения. Пульсовые волны.</vt:lpstr>
      <vt:lpstr>Скорость распространения пульсовой волны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Методы определения давления крови</vt:lpstr>
      <vt:lpstr>2. Непрямые измерения кровяного давления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Учет и регулирование потребления энергоресурсов. Основы энергетического аудита и менеджмента</dc:title>
  <dc:creator>Пользователь Windows</dc:creator>
  <cp:lastModifiedBy>kafka</cp:lastModifiedBy>
  <cp:revision>148</cp:revision>
  <dcterms:created xsi:type="dcterms:W3CDTF">2007-12-31T22:12:20Z</dcterms:created>
  <dcterms:modified xsi:type="dcterms:W3CDTF">2021-09-07T08:07:11Z</dcterms:modified>
</cp:coreProperties>
</file>