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gif" ContentType="image/gif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1" r:id="rId1"/>
  </p:sldMasterIdLst>
  <p:notesMasterIdLst>
    <p:notesMasterId r:id="rId55"/>
  </p:notesMasterIdLst>
  <p:handoutMasterIdLst>
    <p:handoutMasterId r:id="rId56"/>
  </p:handoutMasterIdLst>
  <p:sldIdLst>
    <p:sldId id="321" r:id="rId2"/>
    <p:sldId id="526" r:id="rId3"/>
    <p:sldId id="527" r:id="rId4"/>
    <p:sldId id="521" r:id="rId5"/>
    <p:sldId id="516" r:id="rId6"/>
    <p:sldId id="518" r:id="rId7"/>
    <p:sldId id="522" r:id="rId8"/>
    <p:sldId id="494" r:id="rId9"/>
    <p:sldId id="492" r:id="rId10"/>
    <p:sldId id="495" r:id="rId11"/>
    <p:sldId id="496" r:id="rId12"/>
    <p:sldId id="501" r:id="rId13"/>
    <p:sldId id="498" r:id="rId14"/>
    <p:sldId id="499" r:id="rId15"/>
    <p:sldId id="571" r:id="rId16"/>
    <p:sldId id="572" r:id="rId17"/>
    <p:sldId id="573" r:id="rId18"/>
    <p:sldId id="575" r:id="rId19"/>
    <p:sldId id="576" r:id="rId20"/>
    <p:sldId id="577" r:id="rId21"/>
    <p:sldId id="578" r:id="rId22"/>
    <p:sldId id="540" r:id="rId23"/>
    <p:sldId id="541" r:id="rId24"/>
    <p:sldId id="545" r:id="rId25"/>
    <p:sldId id="546" r:id="rId26"/>
    <p:sldId id="547" r:id="rId27"/>
    <p:sldId id="548" r:id="rId28"/>
    <p:sldId id="549" r:id="rId29"/>
    <p:sldId id="550" r:id="rId30"/>
    <p:sldId id="551" r:id="rId31"/>
    <p:sldId id="552" r:id="rId32"/>
    <p:sldId id="553" r:id="rId33"/>
    <p:sldId id="554" r:id="rId34"/>
    <p:sldId id="555" r:id="rId35"/>
    <p:sldId id="556" r:id="rId36"/>
    <p:sldId id="557" r:id="rId37"/>
    <p:sldId id="561" r:id="rId38"/>
    <p:sldId id="563" r:id="rId39"/>
    <p:sldId id="565" r:id="rId40"/>
    <p:sldId id="566" r:id="rId41"/>
    <p:sldId id="567" r:id="rId42"/>
    <p:sldId id="568" r:id="rId43"/>
    <p:sldId id="570" r:id="rId44"/>
    <p:sldId id="579" r:id="rId45"/>
    <p:sldId id="580" r:id="rId46"/>
    <p:sldId id="581" r:id="rId47"/>
    <p:sldId id="582" r:id="rId48"/>
    <p:sldId id="583" r:id="rId49"/>
    <p:sldId id="584" r:id="rId50"/>
    <p:sldId id="585" r:id="rId51"/>
    <p:sldId id="586" r:id="rId52"/>
    <p:sldId id="587" r:id="rId53"/>
    <p:sldId id="564" r:id="rId5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5pPr>
    <a:lvl6pPr marL="2286000" algn="l" defTabSz="914400" rtl="0" eaLnBrk="1" latinLnBrk="0" hangingPunct="1"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6pPr>
    <a:lvl7pPr marL="2743200" algn="l" defTabSz="914400" rtl="0" eaLnBrk="1" latinLnBrk="0" hangingPunct="1"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7pPr>
    <a:lvl8pPr marL="3200400" algn="l" defTabSz="914400" rtl="0" eaLnBrk="1" latinLnBrk="0" hangingPunct="1"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8pPr>
    <a:lvl9pPr marL="3657600" algn="l" defTabSz="914400" rtl="0" eaLnBrk="1" latinLnBrk="0" hangingPunct="1">
      <a:defRPr sz="2400" kern="1200">
        <a:solidFill>
          <a:srgbClr val="0768A9"/>
        </a:solidFill>
        <a:latin typeface="Trebuchet MS" pitchFamily="34" charset="0"/>
        <a:ea typeface="ＭＳ Ｐゴシック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744">
          <p15:clr>
            <a:srgbClr val="A4A3A4"/>
          </p15:clr>
        </p15:guide>
        <p15:guide id="3" pos="2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768A9"/>
    <a:srgbClr val="757575"/>
    <a:srgbClr val="996633"/>
    <a:srgbClr val="CC0000"/>
    <a:srgbClr val="003300"/>
    <a:srgbClr val="000066"/>
    <a:srgbClr val="6600FF"/>
    <a:srgbClr val="FF0000"/>
    <a:srgbClr val="003399"/>
    <a:srgbClr val="99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206" autoAdjust="0"/>
    <p:restoredTop sz="90244" autoAdjust="0"/>
  </p:normalViewPr>
  <p:slideViewPr>
    <p:cSldViewPr>
      <p:cViewPr varScale="1">
        <p:scale>
          <a:sx n="92" d="100"/>
          <a:sy n="92" d="100"/>
        </p:scale>
        <p:origin x="-1302" y="-102"/>
      </p:cViewPr>
      <p:guideLst>
        <p:guide orient="horz" pos="2160"/>
        <p:guide orient="horz" pos="3744"/>
        <p:guide pos="281"/>
      </p:guideLst>
    </p:cSldViewPr>
  </p:slideViewPr>
  <p:outlineViewPr>
    <p:cViewPr>
      <p:scale>
        <a:sx n="33" d="100"/>
        <a:sy n="33" d="100"/>
      </p:scale>
      <p:origin x="0" y="23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1896" y="-102"/>
      </p:cViewPr>
      <p:guideLst>
        <p:guide orient="horz" pos="2928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E9ADE-8F07-4385-A536-BDF149105F86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</dgm:pt>
    <dgm:pt modelId="{11411BEF-AB54-4484-B1B3-5BCDC39984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cap="none" normalizeH="0" baseline="0" dirty="0" smtClean="0">
            <a:ln/>
            <a:effectLst/>
            <a:latin typeface="Trebuchet MS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/>
              <a:effectLst/>
              <a:latin typeface="Trebuchet MS" pitchFamily="34" charset="0"/>
            </a:rPr>
            <a:t>Wolters Kluwer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cap="none" normalizeH="0" baseline="0" dirty="0" smtClean="0">
            <a:ln/>
            <a:effectLst/>
            <a:latin typeface="Trebuchet MS" pitchFamily="34" charset="0"/>
          </a:endParaRPr>
        </a:p>
      </dgm:t>
    </dgm:pt>
    <dgm:pt modelId="{5E644255-3263-4A29-8A57-7957EC8F5257}" type="parTrans" cxnId="{723BF7DE-BDCD-41CA-93C2-1311F38B4D70}">
      <dgm:prSet/>
      <dgm:spPr/>
      <dgm:t>
        <a:bodyPr/>
        <a:lstStyle/>
        <a:p>
          <a:endParaRPr lang="en-US"/>
        </a:p>
      </dgm:t>
    </dgm:pt>
    <dgm:pt modelId="{C9CDBCE3-23B5-4534-A2BC-1934881AE41A}" type="sibTrans" cxnId="{723BF7DE-BDCD-41CA-93C2-1311F38B4D70}">
      <dgm:prSet/>
      <dgm:spPr/>
      <dgm:t>
        <a:bodyPr/>
        <a:lstStyle/>
        <a:p>
          <a:endParaRPr lang="en-US"/>
        </a:p>
      </dgm:t>
    </dgm:pt>
    <dgm:pt modelId="{C2B65ABA-2751-44CE-8AEF-BB8C98576538}">
      <dgm:prSet custT="1"/>
      <dgm:spPr>
        <a:solidFill>
          <a:srgbClr val="FFC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Юриспруденция</a:t>
          </a:r>
        </a:p>
      </dgm:t>
    </dgm:pt>
    <dgm:pt modelId="{C356D759-29A8-4C1E-8E8B-10531A1BE40B}" type="parTrans" cxnId="{56DE655E-DDFA-4508-9549-2D52F908B1B5}">
      <dgm:prSet/>
      <dgm:spPr/>
      <dgm:t>
        <a:bodyPr/>
        <a:lstStyle/>
        <a:p>
          <a:endParaRPr lang="en-US" dirty="0"/>
        </a:p>
      </dgm:t>
    </dgm:pt>
    <dgm:pt modelId="{A7387785-56C1-455E-ACC2-EC1D6E6ABD97}" type="sibTrans" cxnId="{56DE655E-DDFA-4508-9549-2D52F908B1B5}">
      <dgm:prSet/>
      <dgm:spPr/>
      <dgm:t>
        <a:bodyPr/>
        <a:lstStyle/>
        <a:p>
          <a:endParaRPr lang="en-US"/>
        </a:p>
      </dgm:t>
    </dgm:pt>
    <dgm:pt modelId="{6069B570-A11D-4909-800D-D23968E4BA1D}">
      <dgm:prSet custT="1"/>
      <dgm:spPr>
        <a:solidFill>
          <a:srgbClr val="EE014C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Налоги и бухгалтерский учет</a:t>
          </a:r>
        </a:p>
      </dgm:t>
    </dgm:pt>
    <dgm:pt modelId="{3B9D4C42-0192-4B1A-86D5-648FA82D9014}" type="parTrans" cxnId="{809C55A1-3995-4E52-8427-508A18A2376B}">
      <dgm:prSet/>
      <dgm:spPr/>
      <dgm:t>
        <a:bodyPr/>
        <a:lstStyle/>
        <a:p>
          <a:endParaRPr lang="en-US" dirty="0"/>
        </a:p>
      </dgm:t>
    </dgm:pt>
    <dgm:pt modelId="{983A7969-8ADC-4231-B41E-3FA0CF5BAA1E}" type="sibTrans" cxnId="{809C55A1-3995-4E52-8427-508A18A2376B}">
      <dgm:prSet/>
      <dgm:spPr/>
      <dgm:t>
        <a:bodyPr/>
        <a:lstStyle/>
        <a:p>
          <a:endParaRPr lang="en-US"/>
        </a:p>
      </dgm:t>
    </dgm:pt>
    <dgm:pt modelId="{4B37DDD9-D3B5-48FD-A89D-DD7405F73CEA}">
      <dgm:prSet custT="1"/>
      <dgm:spPr>
        <a:solidFill>
          <a:srgbClr val="6EBB25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dirty="0"/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Медицина</a:t>
          </a:r>
          <a:endParaRPr kumimoji="0" lang="en-GB" sz="1800" b="1" i="0" u="none" strike="noStrike" cap="none" normalizeH="0" baseline="0" dirty="0" smtClean="0">
            <a:ln/>
            <a:solidFill>
              <a:schemeClr val="bg1"/>
            </a:solidFill>
            <a:effectLst/>
            <a:latin typeface="Trebuchet MS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cap="none" normalizeH="0" baseline="0" dirty="0" smtClean="0">
            <a:ln/>
            <a:effectLst/>
            <a:latin typeface="Trebuchet MS" pitchFamily="34" charset="0"/>
          </a:endParaRPr>
        </a:p>
      </dgm:t>
    </dgm:pt>
    <dgm:pt modelId="{FD9CA1E9-23E6-4CEB-91B6-002AB75D0897}" type="parTrans" cxnId="{3BCF7EF6-4B8E-4532-962B-2A882DE66A5B}">
      <dgm:prSet/>
      <dgm:spPr/>
      <dgm:t>
        <a:bodyPr/>
        <a:lstStyle/>
        <a:p>
          <a:endParaRPr lang="en-US" dirty="0"/>
        </a:p>
      </dgm:t>
    </dgm:pt>
    <dgm:pt modelId="{61EBF75E-B39C-4088-BE6D-69ED55C6DEFA}" type="sibTrans" cxnId="{3BCF7EF6-4B8E-4532-962B-2A882DE66A5B}">
      <dgm:prSet/>
      <dgm:spPr/>
      <dgm:t>
        <a:bodyPr/>
        <a:lstStyle/>
        <a:p>
          <a:endParaRPr lang="en-US"/>
        </a:p>
      </dgm:t>
    </dgm:pt>
    <dgm:pt modelId="{0139039B-BBFC-48BF-9BB0-C31ABE813B27}">
      <dgm:prSet custT="1"/>
      <dgm:spPr>
        <a:solidFill>
          <a:srgbClr val="0070C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Финансовые услуги и услуги по обеспечению соответствия требованиям</a:t>
          </a:r>
        </a:p>
      </dgm:t>
    </dgm:pt>
    <dgm:pt modelId="{5C19434A-AF95-488F-8B4D-ABFB6138B446}" type="parTrans" cxnId="{57A7DDA3-7E2C-47BF-9D59-1C52BEC56FA8}">
      <dgm:prSet/>
      <dgm:spPr/>
      <dgm:t>
        <a:bodyPr/>
        <a:lstStyle/>
        <a:p>
          <a:endParaRPr lang="en-US" dirty="0"/>
        </a:p>
      </dgm:t>
    </dgm:pt>
    <dgm:pt modelId="{04D11CA6-1556-458E-B927-E4F5CE53AE92}" type="sibTrans" cxnId="{57A7DDA3-7E2C-47BF-9D59-1C52BEC56FA8}">
      <dgm:prSet/>
      <dgm:spPr/>
      <dgm:t>
        <a:bodyPr/>
        <a:lstStyle/>
        <a:p>
          <a:endParaRPr lang="en-US"/>
        </a:p>
      </dgm:t>
    </dgm:pt>
    <dgm:pt modelId="{D015197C-FD8F-4400-96EF-45D7A69DFE07}" type="pres">
      <dgm:prSet presAssocID="{951E9ADE-8F07-4385-A536-BDF149105F8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20D3F8E-ABA9-4E06-A950-68FD9FF12B53}" type="pres">
      <dgm:prSet presAssocID="{11411BEF-AB54-4484-B1B3-5BCDC39984A0}" presName="hierRoot1" presStyleCnt="0">
        <dgm:presLayoutVars>
          <dgm:hierBranch/>
        </dgm:presLayoutVars>
      </dgm:prSet>
      <dgm:spPr/>
    </dgm:pt>
    <dgm:pt modelId="{B7D17493-0399-4E48-A448-0C6835FAB45C}" type="pres">
      <dgm:prSet presAssocID="{11411BEF-AB54-4484-B1B3-5BCDC39984A0}" presName="rootComposite1" presStyleCnt="0"/>
      <dgm:spPr/>
    </dgm:pt>
    <dgm:pt modelId="{188B2394-FD44-4927-9E48-933805AB1762}" type="pres">
      <dgm:prSet presAssocID="{11411BEF-AB54-4484-B1B3-5BCDC39984A0}" presName="rootText1" presStyleLbl="node0" presStyleIdx="0" presStyleCnt="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500D41E-4940-4460-AA3A-151A0662A1E6}" type="pres">
      <dgm:prSet presAssocID="{11411BEF-AB54-4484-B1B3-5BCDC39984A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F2CB150-6C02-425F-9F65-7F16A463A23E}" type="pres">
      <dgm:prSet presAssocID="{11411BEF-AB54-4484-B1B3-5BCDC39984A0}" presName="hierChild2" presStyleCnt="0"/>
      <dgm:spPr/>
    </dgm:pt>
    <dgm:pt modelId="{7513FAF9-7E41-4E5D-A203-88EB7E2A3630}" type="pres">
      <dgm:prSet presAssocID="{C356D759-29A8-4C1E-8E8B-10531A1BE40B}" presName="Name35" presStyleLbl="parChTrans1D2" presStyleIdx="0" presStyleCnt="4"/>
      <dgm:spPr/>
      <dgm:t>
        <a:bodyPr/>
        <a:lstStyle/>
        <a:p>
          <a:endParaRPr lang="en-US"/>
        </a:p>
      </dgm:t>
    </dgm:pt>
    <dgm:pt modelId="{670B9A83-CFFB-4676-BA0B-25F14375C0CD}" type="pres">
      <dgm:prSet presAssocID="{C2B65ABA-2751-44CE-8AEF-BB8C98576538}" presName="hierRoot2" presStyleCnt="0">
        <dgm:presLayoutVars>
          <dgm:hierBranch/>
        </dgm:presLayoutVars>
      </dgm:prSet>
      <dgm:spPr/>
    </dgm:pt>
    <dgm:pt modelId="{D02CE038-7D93-4DF2-B32E-F7AACF063095}" type="pres">
      <dgm:prSet presAssocID="{C2B65ABA-2751-44CE-8AEF-BB8C98576538}" presName="rootComposite" presStyleCnt="0"/>
      <dgm:spPr/>
    </dgm:pt>
    <dgm:pt modelId="{91F31C6F-10B4-4FFE-B11D-5E2E4B59832F}" type="pres">
      <dgm:prSet presAssocID="{C2B65ABA-2751-44CE-8AEF-BB8C98576538}" presName="rootText" presStyleLbl="node2" presStyleIdx="0" presStyleCnt="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F44C4E3-E933-4608-88EF-278961837BB6}" type="pres">
      <dgm:prSet presAssocID="{C2B65ABA-2751-44CE-8AEF-BB8C98576538}" presName="rootConnector" presStyleLbl="node2" presStyleIdx="0" presStyleCnt="4"/>
      <dgm:spPr/>
      <dgm:t>
        <a:bodyPr/>
        <a:lstStyle/>
        <a:p>
          <a:endParaRPr lang="en-US"/>
        </a:p>
      </dgm:t>
    </dgm:pt>
    <dgm:pt modelId="{E58CA3FF-8692-4E42-BA0C-B01FD7E1B8AE}" type="pres">
      <dgm:prSet presAssocID="{C2B65ABA-2751-44CE-8AEF-BB8C98576538}" presName="hierChild4" presStyleCnt="0"/>
      <dgm:spPr/>
    </dgm:pt>
    <dgm:pt modelId="{713365EE-32B6-4CF6-AA63-0500145FC568}" type="pres">
      <dgm:prSet presAssocID="{C2B65ABA-2751-44CE-8AEF-BB8C98576538}" presName="hierChild5" presStyleCnt="0"/>
      <dgm:spPr/>
    </dgm:pt>
    <dgm:pt modelId="{E879D667-0025-4154-9D68-AAE6132A3BC3}" type="pres">
      <dgm:prSet presAssocID="{3B9D4C42-0192-4B1A-86D5-648FA82D9014}" presName="Name35" presStyleLbl="parChTrans1D2" presStyleIdx="1" presStyleCnt="4"/>
      <dgm:spPr/>
      <dgm:t>
        <a:bodyPr/>
        <a:lstStyle/>
        <a:p>
          <a:endParaRPr lang="en-US"/>
        </a:p>
      </dgm:t>
    </dgm:pt>
    <dgm:pt modelId="{482949A4-21FA-476E-8677-9B007302503A}" type="pres">
      <dgm:prSet presAssocID="{6069B570-A11D-4909-800D-D23968E4BA1D}" presName="hierRoot2" presStyleCnt="0">
        <dgm:presLayoutVars>
          <dgm:hierBranch/>
        </dgm:presLayoutVars>
      </dgm:prSet>
      <dgm:spPr/>
    </dgm:pt>
    <dgm:pt modelId="{BB1A45E5-45D6-49E1-A7CF-E196E6F0677F}" type="pres">
      <dgm:prSet presAssocID="{6069B570-A11D-4909-800D-D23968E4BA1D}" presName="rootComposite" presStyleCnt="0"/>
      <dgm:spPr/>
    </dgm:pt>
    <dgm:pt modelId="{30BC32B1-13BA-4F10-8234-D86CF0F618F5}" type="pres">
      <dgm:prSet presAssocID="{6069B570-A11D-4909-800D-D23968E4BA1D}" presName="rootText" presStyleLbl="node2" presStyleIdx="1" presStyleCnt="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A70E7BE-D765-4CA9-AA68-B41166047BFD}" type="pres">
      <dgm:prSet presAssocID="{6069B570-A11D-4909-800D-D23968E4BA1D}" presName="rootConnector" presStyleLbl="node2" presStyleIdx="1" presStyleCnt="4"/>
      <dgm:spPr/>
      <dgm:t>
        <a:bodyPr/>
        <a:lstStyle/>
        <a:p>
          <a:endParaRPr lang="en-US"/>
        </a:p>
      </dgm:t>
    </dgm:pt>
    <dgm:pt modelId="{CFDE63E9-F130-4C09-B4A0-5C59C0DC25A4}" type="pres">
      <dgm:prSet presAssocID="{6069B570-A11D-4909-800D-D23968E4BA1D}" presName="hierChild4" presStyleCnt="0"/>
      <dgm:spPr/>
    </dgm:pt>
    <dgm:pt modelId="{4B9042F7-8F3F-4580-A409-B4D2A9564E61}" type="pres">
      <dgm:prSet presAssocID="{6069B570-A11D-4909-800D-D23968E4BA1D}" presName="hierChild5" presStyleCnt="0"/>
      <dgm:spPr/>
    </dgm:pt>
    <dgm:pt modelId="{89D5A859-1CF4-4741-8430-29E9AFCBB99E}" type="pres">
      <dgm:prSet presAssocID="{FD9CA1E9-23E6-4CEB-91B6-002AB75D0897}" presName="Name35" presStyleLbl="parChTrans1D2" presStyleIdx="2" presStyleCnt="4"/>
      <dgm:spPr/>
      <dgm:t>
        <a:bodyPr/>
        <a:lstStyle/>
        <a:p>
          <a:endParaRPr lang="en-US"/>
        </a:p>
      </dgm:t>
    </dgm:pt>
    <dgm:pt modelId="{FACC7B9A-B20A-4C46-BECF-7BBD34CA8360}" type="pres">
      <dgm:prSet presAssocID="{4B37DDD9-D3B5-48FD-A89D-DD7405F73CEA}" presName="hierRoot2" presStyleCnt="0">
        <dgm:presLayoutVars>
          <dgm:hierBranch/>
        </dgm:presLayoutVars>
      </dgm:prSet>
      <dgm:spPr/>
    </dgm:pt>
    <dgm:pt modelId="{09B5786D-53DA-4047-85F0-4F6AB102739C}" type="pres">
      <dgm:prSet presAssocID="{4B37DDD9-D3B5-48FD-A89D-DD7405F73CEA}" presName="rootComposite" presStyleCnt="0"/>
      <dgm:spPr/>
    </dgm:pt>
    <dgm:pt modelId="{4C2EC7BB-92FB-4ED2-9B3B-492799E63B30}" type="pres">
      <dgm:prSet presAssocID="{4B37DDD9-D3B5-48FD-A89D-DD7405F73CEA}" presName="rootText" presStyleLbl="node2" presStyleIdx="2" presStyleCnt="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5AA4EAA-251D-4E30-8894-B60A946A4133}" type="pres">
      <dgm:prSet presAssocID="{4B37DDD9-D3B5-48FD-A89D-DD7405F73CEA}" presName="rootConnector" presStyleLbl="node2" presStyleIdx="2" presStyleCnt="4"/>
      <dgm:spPr/>
      <dgm:t>
        <a:bodyPr/>
        <a:lstStyle/>
        <a:p>
          <a:endParaRPr lang="en-US"/>
        </a:p>
      </dgm:t>
    </dgm:pt>
    <dgm:pt modelId="{8FBBA395-8892-4EE0-9A99-4E70F569D63A}" type="pres">
      <dgm:prSet presAssocID="{4B37DDD9-D3B5-48FD-A89D-DD7405F73CEA}" presName="hierChild4" presStyleCnt="0"/>
      <dgm:spPr/>
    </dgm:pt>
    <dgm:pt modelId="{7BF4CA5E-82B3-4669-8CF9-D26299D4D17D}" type="pres">
      <dgm:prSet presAssocID="{4B37DDD9-D3B5-48FD-A89D-DD7405F73CEA}" presName="hierChild5" presStyleCnt="0"/>
      <dgm:spPr/>
    </dgm:pt>
    <dgm:pt modelId="{01A6DF4E-66B4-49CF-9A81-17253607D9E7}" type="pres">
      <dgm:prSet presAssocID="{5C19434A-AF95-488F-8B4D-ABFB6138B446}" presName="Name35" presStyleLbl="parChTrans1D2" presStyleIdx="3" presStyleCnt="4"/>
      <dgm:spPr/>
      <dgm:t>
        <a:bodyPr/>
        <a:lstStyle/>
        <a:p>
          <a:endParaRPr lang="en-US"/>
        </a:p>
      </dgm:t>
    </dgm:pt>
    <dgm:pt modelId="{83B60C89-5E3B-4AC8-889F-8690CD906482}" type="pres">
      <dgm:prSet presAssocID="{0139039B-BBFC-48BF-9BB0-C31ABE813B27}" presName="hierRoot2" presStyleCnt="0">
        <dgm:presLayoutVars>
          <dgm:hierBranch/>
        </dgm:presLayoutVars>
      </dgm:prSet>
      <dgm:spPr/>
    </dgm:pt>
    <dgm:pt modelId="{B155C399-42B8-4FFC-A101-6CC603936DDB}" type="pres">
      <dgm:prSet presAssocID="{0139039B-BBFC-48BF-9BB0-C31ABE813B27}" presName="rootComposite" presStyleCnt="0"/>
      <dgm:spPr/>
    </dgm:pt>
    <dgm:pt modelId="{56AE77E6-9953-420E-8CA3-AF18C728BA5B}" type="pres">
      <dgm:prSet presAssocID="{0139039B-BBFC-48BF-9BB0-C31ABE813B27}" presName="rootText" presStyleLbl="node2" presStyleIdx="3" presStyleCnt="4" custScaleX="132262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41C79857-16D5-48CC-9641-93CDCCE81502}" type="pres">
      <dgm:prSet presAssocID="{0139039B-BBFC-48BF-9BB0-C31ABE813B27}" presName="rootConnector" presStyleLbl="node2" presStyleIdx="3" presStyleCnt="4"/>
      <dgm:spPr/>
      <dgm:t>
        <a:bodyPr/>
        <a:lstStyle/>
        <a:p>
          <a:endParaRPr lang="en-US"/>
        </a:p>
      </dgm:t>
    </dgm:pt>
    <dgm:pt modelId="{339DD970-1855-4AC4-B0C1-FA2E5E7C7B4F}" type="pres">
      <dgm:prSet presAssocID="{0139039B-BBFC-48BF-9BB0-C31ABE813B27}" presName="hierChild4" presStyleCnt="0"/>
      <dgm:spPr/>
    </dgm:pt>
    <dgm:pt modelId="{C9F5B596-73D8-49ED-AD48-8CF8EE3CEB23}" type="pres">
      <dgm:prSet presAssocID="{0139039B-BBFC-48BF-9BB0-C31ABE813B27}" presName="hierChild5" presStyleCnt="0"/>
      <dgm:spPr/>
    </dgm:pt>
    <dgm:pt modelId="{2C527D21-6E4F-4B8B-859E-E524041D4F54}" type="pres">
      <dgm:prSet presAssocID="{11411BEF-AB54-4484-B1B3-5BCDC39984A0}" presName="hierChild3" presStyleCnt="0"/>
      <dgm:spPr/>
    </dgm:pt>
  </dgm:ptLst>
  <dgm:cxnLst>
    <dgm:cxn modelId="{F177C084-0283-4ED6-A6CD-41550D910518}" type="presOf" srcId="{4B37DDD9-D3B5-48FD-A89D-DD7405F73CEA}" destId="{4C2EC7BB-92FB-4ED2-9B3B-492799E63B30}" srcOrd="0" destOrd="0" presId="urn:microsoft.com/office/officeart/2005/8/layout/orgChart1"/>
    <dgm:cxn modelId="{D4728EC2-DDFB-4A07-A553-6395FD5B22C8}" type="presOf" srcId="{4B37DDD9-D3B5-48FD-A89D-DD7405F73CEA}" destId="{15AA4EAA-251D-4E30-8894-B60A946A4133}" srcOrd="1" destOrd="0" presId="urn:microsoft.com/office/officeart/2005/8/layout/orgChart1"/>
    <dgm:cxn modelId="{809C55A1-3995-4E52-8427-508A18A2376B}" srcId="{11411BEF-AB54-4484-B1B3-5BCDC39984A0}" destId="{6069B570-A11D-4909-800D-D23968E4BA1D}" srcOrd="1" destOrd="0" parTransId="{3B9D4C42-0192-4B1A-86D5-648FA82D9014}" sibTransId="{983A7969-8ADC-4231-B41E-3FA0CF5BAA1E}"/>
    <dgm:cxn modelId="{723BF7DE-BDCD-41CA-93C2-1311F38B4D70}" srcId="{951E9ADE-8F07-4385-A536-BDF149105F86}" destId="{11411BEF-AB54-4484-B1B3-5BCDC39984A0}" srcOrd="0" destOrd="0" parTransId="{5E644255-3263-4A29-8A57-7957EC8F5257}" sibTransId="{C9CDBCE3-23B5-4534-A2BC-1934881AE41A}"/>
    <dgm:cxn modelId="{B4231B70-FC45-4C35-BD88-4CBB2FE0827C}" type="presOf" srcId="{0139039B-BBFC-48BF-9BB0-C31ABE813B27}" destId="{56AE77E6-9953-420E-8CA3-AF18C728BA5B}" srcOrd="0" destOrd="0" presId="urn:microsoft.com/office/officeart/2005/8/layout/orgChart1"/>
    <dgm:cxn modelId="{A63A2C94-F90E-4C86-BAD9-5C6598EB5E55}" type="presOf" srcId="{C356D759-29A8-4C1E-8E8B-10531A1BE40B}" destId="{7513FAF9-7E41-4E5D-A203-88EB7E2A3630}" srcOrd="0" destOrd="0" presId="urn:microsoft.com/office/officeart/2005/8/layout/orgChart1"/>
    <dgm:cxn modelId="{3BCF7EF6-4B8E-4532-962B-2A882DE66A5B}" srcId="{11411BEF-AB54-4484-B1B3-5BCDC39984A0}" destId="{4B37DDD9-D3B5-48FD-A89D-DD7405F73CEA}" srcOrd="2" destOrd="0" parTransId="{FD9CA1E9-23E6-4CEB-91B6-002AB75D0897}" sibTransId="{61EBF75E-B39C-4088-BE6D-69ED55C6DEFA}"/>
    <dgm:cxn modelId="{C49191E6-C261-4C58-AC03-AA58A50142FA}" type="presOf" srcId="{C2B65ABA-2751-44CE-8AEF-BB8C98576538}" destId="{91F31C6F-10B4-4FFE-B11D-5E2E4B59832F}" srcOrd="0" destOrd="0" presId="urn:microsoft.com/office/officeart/2005/8/layout/orgChart1"/>
    <dgm:cxn modelId="{4CEFD47B-2556-48B6-BE69-BA9EFBCAB239}" type="presOf" srcId="{951E9ADE-8F07-4385-A536-BDF149105F86}" destId="{D015197C-FD8F-4400-96EF-45D7A69DFE07}" srcOrd="0" destOrd="0" presId="urn:microsoft.com/office/officeart/2005/8/layout/orgChart1"/>
    <dgm:cxn modelId="{5CDF5A56-EBDE-444A-82DF-B425F23B9028}" type="presOf" srcId="{11411BEF-AB54-4484-B1B3-5BCDC39984A0}" destId="{188B2394-FD44-4927-9E48-933805AB1762}" srcOrd="0" destOrd="0" presId="urn:microsoft.com/office/officeart/2005/8/layout/orgChart1"/>
    <dgm:cxn modelId="{0C15020E-94B5-4280-BF3E-6B9CCBE4B874}" type="presOf" srcId="{C2B65ABA-2751-44CE-8AEF-BB8C98576538}" destId="{6F44C4E3-E933-4608-88EF-278961837BB6}" srcOrd="1" destOrd="0" presId="urn:microsoft.com/office/officeart/2005/8/layout/orgChart1"/>
    <dgm:cxn modelId="{44FF88F9-6012-43DF-9B20-5EEAE33B20B5}" type="presOf" srcId="{6069B570-A11D-4909-800D-D23968E4BA1D}" destId="{30BC32B1-13BA-4F10-8234-D86CF0F618F5}" srcOrd="0" destOrd="0" presId="urn:microsoft.com/office/officeart/2005/8/layout/orgChart1"/>
    <dgm:cxn modelId="{57A7DDA3-7E2C-47BF-9D59-1C52BEC56FA8}" srcId="{11411BEF-AB54-4484-B1B3-5BCDC39984A0}" destId="{0139039B-BBFC-48BF-9BB0-C31ABE813B27}" srcOrd="3" destOrd="0" parTransId="{5C19434A-AF95-488F-8B4D-ABFB6138B446}" sibTransId="{04D11CA6-1556-458E-B927-E4F5CE53AE92}"/>
    <dgm:cxn modelId="{D91E6791-8F74-48CC-85CB-E0A3881EA974}" type="presOf" srcId="{11411BEF-AB54-4484-B1B3-5BCDC39984A0}" destId="{2500D41E-4940-4460-AA3A-151A0662A1E6}" srcOrd="1" destOrd="0" presId="urn:microsoft.com/office/officeart/2005/8/layout/orgChart1"/>
    <dgm:cxn modelId="{C50AF658-A75F-4CFA-BFFE-6853D0CF48DA}" type="presOf" srcId="{3B9D4C42-0192-4B1A-86D5-648FA82D9014}" destId="{E879D667-0025-4154-9D68-AAE6132A3BC3}" srcOrd="0" destOrd="0" presId="urn:microsoft.com/office/officeart/2005/8/layout/orgChart1"/>
    <dgm:cxn modelId="{CAAC155A-1E90-444E-935A-C248959EDB0D}" type="presOf" srcId="{FD9CA1E9-23E6-4CEB-91B6-002AB75D0897}" destId="{89D5A859-1CF4-4741-8430-29E9AFCBB99E}" srcOrd="0" destOrd="0" presId="urn:microsoft.com/office/officeart/2005/8/layout/orgChart1"/>
    <dgm:cxn modelId="{E63D57BF-05C2-462A-A8C3-886F2B5F828B}" type="presOf" srcId="{0139039B-BBFC-48BF-9BB0-C31ABE813B27}" destId="{41C79857-16D5-48CC-9641-93CDCCE81502}" srcOrd="1" destOrd="0" presId="urn:microsoft.com/office/officeart/2005/8/layout/orgChart1"/>
    <dgm:cxn modelId="{827BFEA3-1E39-4AAC-B5EB-3FA5E74DA416}" type="presOf" srcId="{6069B570-A11D-4909-800D-D23968E4BA1D}" destId="{2A70E7BE-D765-4CA9-AA68-B41166047BFD}" srcOrd="1" destOrd="0" presId="urn:microsoft.com/office/officeart/2005/8/layout/orgChart1"/>
    <dgm:cxn modelId="{A68443A5-7E3D-4F17-AB67-5679E12C8478}" type="presOf" srcId="{5C19434A-AF95-488F-8B4D-ABFB6138B446}" destId="{01A6DF4E-66B4-49CF-9A81-17253607D9E7}" srcOrd="0" destOrd="0" presId="urn:microsoft.com/office/officeart/2005/8/layout/orgChart1"/>
    <dgm:cxn modelId="{56DE655E-DDFA-4508-9549-2D52F908B1B5}" srcId="{11411BEF-AB54-4484-B1B3-5BCDC39984A0}" destId="{C2B65ABA-2751-44CE-8AEF-BB8C98576538}" srcOrd="0" destOrd="0" parTransId="{C356D759-29A8-4C1E-8E8B-10531A1BE40B}" sibTransId="{A7387785-56C1-455E-ACC2-EC1D6E6ABD97}"/>
    <dgm:cxn modelId="{7751F473-74F5-460F-A56F-9F9CDF52E24E}" type="presParOf" srcId="{D015197C-FD8F-4400-96EF-45D7A69DFE07}" destId="{620D3F8E-ABA9-4E06-A950-68FD9FF12B53}" srcOrd="0" destOrd="0" presId="urn:microsoft.com/office/officeart/2005/8/layout/orgChart1"/>
    <dgm:cxn modelId="{2C354E45-B235-4939-AA47-5E09CC7A1DEB}" type="presParOf" srcId="{620D3F8E-ABA9-4E06-A950-68FD9FF12B53}" destId="{B7D17493-0399-4E48-A448-0C6835FAB45C}" srcOrd="0" destOrd="0" presId="urn:microsoft.com/office/officeart/2005/8/layout/orgChart1"/>
    <dgm:cxn modelId="{9E8214B2-F3ED-41A7-B3C7-C1DD84852242}" type="presParOf" srcId="{B7D17493-0399-4E48-A448-0C6835FAB45C}" destId="{188B2394-FD44-4927-9E48-933805AB1762}" srcOrd="0" destOrd="0" presId="urn:microsoft.com/office/officeart/2005/8/layout/orgChart1"/>
    <dgm:cxn modelId="{79A6C216-FBA3-432A-AD59-3AAB02AAD53B}" type="presParOf" srcId="{B7D17493-0399-4E48-A448-0C6835FAB45C}" destId="{2500D41E-4940-4460-AA3A-151A0662A1E6}" srcOrd="1" destOrd="0" presId="urn:microsoft.com/office/officeart/2005/8/layout/orgChart1"/>
    <dgm:cxn modelId="{ACDA9162-0521-483E-98FA-B5AB037FC626}" type="presParOf" srcId="{620D3F8E-ABA9-4E06-A950-68FD9FF12B53}" destId="{1F2CB150-6C02-425F-9F65-7F16A463A23E}" srcOrd="1" destOrd="0" presId="urn:microsoft.com/office/officeart/2005/8/layout/orgChart1"/>
    <dgm:cxn modelId="{5F8DCFA0-B3D7-42BE-B378-59FEE13E3E44}" type="presParOf" srcId="{1F2CB150-6C02-425F-9F65-7F16A463A23E}" destId="{7513FAF9-7E41-4E5D-A203-88EB7E2A3630}" srcOrd="0" destOrd="0" presId="urn:microsoft.com/office/officeart/2005/8/layout/orgChart1"/>
    <dgm:cxn modelId="{CB8B2E5C-0F74-4248-A53D-3A1720A4ABDE}" type="presParOf" srcId="{1F2CB150-6C02-425F-9F65-7F16A463A23E}" destId="{670B9A83-CFFB-4676-BA0B-25F14375C0CD}" srcOrd="1" destOrd="0" presId="urn:microsoft.com/office/officeart/2005/8/layout/orgChart1"/>
    <dgm:cxn modelId="{EAEB373D-09B0-4CD6-80A1-95EF084B6356}" type="presParOf" srcId="{670B9A83-CFFB-4676-BA0B-25F14375C0CD}" destId="{D02CE038-7D93-4DF2-B32E-F7AACF063095}" srcOrd="0" destOrd="0" presId="urn:microsoft.com/office/officeart/2005/8/layout/orgChart1"/>
    <dgm:cxn modelId="{EEFE6A23-438B-46D8-A2BE-4AA9F333F44F}" type="presParOf" srcId="{D02CE038-7D93-4DF2-B32E-F7AACF063095}" destId="{91F31C6F-10B4-4FFE-B11D-5E2E4B59832F}" srcOrd="0" destOrd="0" presId="urn:microsoft.com/office/officeart/2005/8/layout/orgChart1"/>
    <dgm:cxn modelId="{09675AA1-C8F6-4D95-AD9B-52B3536130C2}" type="presParOf" srcId="{D02CE038-7D93-4DF2-B32E-F7AACF063095}" destId="{6F44C4E3-E933-4608-88EF-278961837BB6}" srcOrd="1" destOrd="0" presId="urn:microsoft.com/office/officeart/2005/8/layout/orgChart1"/>
    <dgm:cxn modelId="{DF0EF4B2-EC36-45E2-B42F-BB388C1E1A26}" type="presParOf" srcId="{670B9A83-CFFB-4676-BA0B-25F14375C0CD}" destId="{E58CA3FF-8692-4E42-BA0C-B01FD7E1B8AE}" srcOrd="1" destOrd="0" presId="urn:microsoft.com/office/officeart/2005/8/layout/orgChart1"/>
    <dgm:cxn modelId="{CB0C06A0-2689-42DB-88B3-A7F38D7579D2}" type="presParOf" srcId="{670B9A83-CFFB-4676-BA0B-25F14375C0CD}" destId="{713365EE-32B6-4CF6-AA63-0500145FC568}" srcOrd="2" destOrd="0" presId="urn:microsoft.com/office/officeart/2005/8/layout/orgChart1"/>
    <dgm:cxn modelId="{80366039-9778-4BF4-987C-49008CC43863}" type="presParOf" srcId="{1F2CB150-6C02-425F-9F65-7F16A463A23E}" destId="{E879D667-0025-4154-9D68-AAE6132A3BC3}" srcOrd="2" destOrd="0" presId="urn:microsoft.com/office/officeart/2005/8/layout/orgChart1"/>
    <dgm:cxn modelId="{0C7012E6-9341-45FD-B3D2-4B6BE74AECB4}" type="presParOf" srcId="{1F2CB150-6C02-425F-9F65-7F16A463A23E}" destId="{482949A4-21FA-476E-8677-9B007302503A}" srcOrd="3" destOrd="0" presId="urn:microsoft.com/office/officeart/2005/8/layout/orgChart1"/>
    <dgm:cxn modelId="{12FBAE12-C1D5-46CD-AD44-BDEC5171755D}" type="presParOf" srcId="{482949A4-21FA-476E-8677-9B007302503A}" destId="{BB1A45E5-45D6-49E1-A7CF-E196E6F0677F}" srcOrd="0" destOrd="0" presId="urn:microsoft.com/office/officeart/2005/8/layout/orgChart1"/>
    <dgm:cxn modelId="{D692821C-242A-4FA0-B16A-50E87B9BB854}" type="presParOf" srcId="{BB1A45E5-45D6-49E1-A7CF-E196E6F0677F}" destId="{30BC32B1-13BA-4F10-8234-D86CF0F618F5}" srcOrd="0" destOrd="0" presId="urn:microsoft.com/office/officeart/2005/8/layout/orgChart1"/>
    <dgm:cxn modelId="{85B4C0FF-3607-48B8-9A6A-44E0FED0B58A}" type="presParOf" srcId="{BB1A45E5-45D6-49E1-A7CF-E196E6F0677F}" destId="{2A70E7BE-D765-4CA9-AA68-B41166047BFD}" srcOrd="1" destOrd="0" presId="urn:microsoft.com/office/officeart/2005/8/layout/orgChart1"/>
    <dgm:cxn modelId="{0B0DADBC-684C-4543-B951-C423178EA490}" type="presParOf" srcId="{482949A4-21FA-476E-8677-9B007302503A}" destId="{CFDE63E9-F130-4C09-B4A0-5C59C0DC25A4}" srcOrd="1" destOrd="0" presId="urn:microsoft.com/office/officeart/2005/8/layout/orgChart1"/>
    <dgm:cxn modelId="{9BAC4709-B791-4A26-8FE4-C39002BC44C0}" type="presParOf" srcId="{482949A4-21FA-476E-8677-9B007302503A}" destId="{4B9042F7-8F3F-4580-A409-B4D2A9564E61}" srcOrd="2" destOrd="0" presId="urn:microsoft.com/office/officeart/2005/8/layout/orgChart1"/>
    <dgm:cxn modelId="{14FE4944-A481-44B0-A693-EA2EC13856E9}" type="presParOf" srcId="{1F2CB150-6C02-425F-9F65-7F16A463A23E}" destId="{89D5A859-1CF4-4741-8430-29E9AFCBB99E}" srcOrd="4" destOrd="0" presId="urn:microsoft.com/office/officeart/2005/8/layout/orgChart1"/>
    <dgm:cxn modelId="{1F690EB5-CE8D-44AC-BA74-DFBF9044E430}" type="presParOf" srcId="{1F2CB150-6C02-425F-9F65-7F16A463A23E}" destId="{FACC7B9A-B20A-4C46-BECF-7BBD34CA8360}" srcOrd="5" destOrd="0" presId="urn:microsoft.com/office/officeart/2005/8/layout/orgChart1"/>
    <dgm:cxn modelId="{9EC02CE0-7C2E-4AF4-8C05-4C47349CC9A1}" type="presParOf" srcId="{FACC7B9A-B20A-4C46-BECF-7BBD34CA8360}" destId="{09B5786D-53DA-4047-85F0-4F6AB102739C}" srcOrd="0" destOrd="0" presId="urn:microsoft.com/office/officeart/2005/8/layout/orgChart1"/>
    <dgm:cxn modelId="{FFB55019-8CE0-46C6-BDCE-DD7E8ED1402D}" type="presParOf" srcId="{09B5786D-53DA-4047-85F0-4F6AB102739C}" destId="{4C2EC7BB-92FB-4ED2-9B3B-492799E63B30}" srcOrd="0" destOrd="0" presId="urn:microsoft.com/office/officeart/2005/8/layout/orgChart1"/>
    <dgm:cxn modelId="{0D3DA413-653D-4332-AD3A-4280B8BF7F4C}" type="presParOf" srcId="{09B5786D-53DA-4047-85F0-4F6AB102739C}" destId="{15AA4EAA-251D-4E30-8894-B60A946A4133}" srcOrd="1" destOrd="0" presId="urn:microsoft.com/office/officeart/2005/8/layout/orgChart1"/>
    <dgm:cxn modelId="{C6A8DD51-8A40-4644-A266-4FC899285B82}" type="presParOf" srcId="{FACC7B9A-B20A-4C46-BECF-7BBD34CA8360}" destId="{8FBBA395-8892-4EE0-9A99-4E70F569D63A}" srcOrd="1" destOrd="0" presId="urn:microsoft.com/office/officeart/2005/8/layout/orgChart1"/>
    <dgm:cxn modelId="{7A6D0225-8020-435D-B972-4D5194F7AF0A}" type="presParOf" srcId="{FACC7B9A-B20A-4C46-BECF-7BBD34CA8360}" destId="{7BF4CA5E-82B3-4669-8CF9-D26299D4D17D}" srcOrd="2" destOrd="0" presId="urn:microsoft.com/office/officeart/2005/8/layout/orgChart1"/>
    <dgm:cxn modelId="{A4BDC422-115C-4294-A0C4-A707A65A6F23}" type="presParOf" srcId="{1F2CB150-6C02-425F-9F65-7F16A463A23E}" destId="{01A6DF4E-66B4-49CF-9A81-17253607D9E7}" srcOrd="6" destOrd="0" presId="urn:microsoft.com/office/officeart/2005/8/layout/orgChart1"/>
    <dgm:cxn modelId="{C8E4405A-96D4-41B3-AD7E-703244EA3C2D}" type="presParOf" srcId="{1F2CB150-6C02-425F-9F65-7F16A463A23E}" destId="{83B60C89-5E3B-4AC8-889F-8690CD906482}" srcOrd="7" destOrd="0" presId="urn:microsoft.com/office/officeart/2005/8/layout/orgChart1"/>
    <dgm:cxn modelId="{BACDEEAF-AEA8-47F6-9C61-CBA942B7B5C7}" type="presParOf" srcId="{83B60C89-5E3B-4AC8-889F-8690CD906482}" destId="{B155C399-42B8-4FFC-A101-6CC603936DDB}" srcOrd="0" destOrd="0" presId="urn:microsoft.com/office/officeart/2005/8/layout/orgChart1"/>
    <dgm:cxn modelId="{510EA88D-6611-471D-B624-45A491370B42}" type="presParOf" srcId="{B155C399-42B8-4FFC-A101-6CC603936DDB}" destId="{56AE77E6-9953-420E-8CA3-AF18C728BA5B}" srcOrd="0" destOrd="0" presId="urn:microsoft.com/office/officeart/2005/8/layout/orgChart1"/>
    <dgm:cxn modelId="{BC4E5643-BC37-4BBE-B643-1A403B4CF943}" type="presParOf" srcId="{B155C399-42B8-4FFC-A101-6CC603936DDB}" destId="{41C79857-16D5-48CC-9641-93CDCCE81502}" srcOrd="1" destOrd="0" presId="urn:microsoft.com/office/officeart/2005/8/layout/orgChart1"/>
    <dgm:cxn modelId="{F010C222-2B36-491E-9E02-0D647DBB257D}" type="presParOf" srcId="{83B60C89-5E3B-4AC8-889F-8690CD906482}" destId="{339DD970-1855-4AC4-B0C1-FA2E5E7C7B4F}" srcOrd="1" destOrd="0" presId="urn:microsoft.com/office/officeart/2005/8/layout/orgChart1"/>
    <dgm:cxn modelId="{460F6F60-B478-45CA-A8AF-83636A4E943B}" type="presParOf" srcId="{83B60C89-5E3B-4AC8-889F-8690CD906482}" destId="{C9F5B596-73D8-49ED-AD48-8CF8EE3CEB23}" srcOrd="2" destOrd="0" presId="urn:microsoft.com/office/officeart/2005/8/layout/orgChart1"/>
    <dgm:cxn modelId="{C53FA80F-4596-43FE-8E96-736457909C21}" type="presParOf" srcId="{620D3F8E-ABA9-4E06-A950-68FD9FF12B53}" destId="{2C527D21-6E4F-4B8B-859E-E524041D4F5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A6DF4E-66B4-49CF-9A81-17253607D9E7}">
      <dsp:nvSpPr>
        <dsp:cNvPr id="0" name=""/>
        <dsp:cNvSpPr/>
      </dsp:nvSpPr>
      <dsp:spPr>
        <a:xfrm>
          <a:off x="3200400" y="629913"/>
          <a:ext cx="2283215" cy="264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086"/>
              </a:lnTo>
              <a:lnTo>
                <a:pt x="2283215" y="132086"/>
              </a:lnTo>
              <a:lnTo>
                <a:pt x="2283215" y="26417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5A859-1CF4-4741-8430-29E9AFCBB99E}">
      <dsp:nvSpPr>
        <dsp:cNvPr id="0" name=""/>
        <dsp:cNvSpPr/>
      </dsp:nvSpPr>
      <dsp:spPr>
        <a:xfrm>
          <a:off x="3200400" y="629913"/>
          <a:ext cx="558148" cy="264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086"/>
              </a:lnTo>
              <a:lnTo>
                <a:pt x="558148" y="132086"/>
              </a:lnTo>
              <a:lnTo>
                <a:pt x="558148" y="26417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79D667-0025-4154-9D68-AAE6132A3BC3}">
      <dsp:nvSpPr>
        <dsp:cNvPr id="0" name=""/>
        <dsp:cNvSpPr/>
      </dsp:nvSpPr>
      <dsp:spPr>
        <a:xfrm>
          <a:off x="2236405" y="629913"/>
          <a:ext cx="963994" cy="264173"/>
        </a:xfrm>
        <a:custGeom>
          <a:avLst/>
          <a:gdLst/>
          <a:ahLst/>
          <a:cxnLst/>
          <a:rect l="0" t="0" r="0" b="0"/>
          <a:pathLst>
            <a:path>
              <a:moveTo>
                <a:pt x="963994" y="0"/>
              </a:moveTo>
              <a:lnTo>
                <a:pt x="963994" y="132086"/>
              </a:lnTo>
              <a:lnTo>
                <a:pt x="0" y="132086"/>
              </a:lnTo>
              <a:lnTo>
                <a:pt x="0" y="26417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13FAF9-7E41-4E5D-A203-88EB7E2A3630}">
      <dsp:nvSpPr>
        <dsp:cNvPr id="0" name=""/>
        <dsp:cNvSpPr/>
      </dsp:nvSpPr>
      <dsp:spPr>
        <a:xfrm>
          <a:off x="714261" y="629913"/>
          <a:ext cx="2486138" cy="264173"/>
        </a:xfrm>
        <a:custGeom>
          <a:avLst/>
          <a:gdLst/>
          <a:ahLst/>
          <a:cxnLst/>
          <a:rect l="0" t="0" r="0" b="0"/>
          <a:pathLst>
            <a:path>
              <a:moveTo>
                <a:pt x="2486138" y="0"/>
              </a:moveTo>
              <a:lnTo>
                <a:pt x="2486138" y="132086"/>
              </a:lnTo>
              <a:lnTo>
                <a:pt x="0" y="132086"/>
              </a:lnTo>
              <a:lnTo>
                <a:pt x="0" y="26417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8B2394-FD44-4927-9E48-933805AB1762}">
      <dsp:nvSpPr>
        <dsp:cNvPr id="0" name=""/>
        <dsp:cNvSpPr/>
      </dsp:nvSpPr>
      <dsp:spPr>
        <a:xfrm>
          <a:off x="2571415" y="928"/>
          <a:ext cx="1257969" cy="6289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normalizeH="0" baseline="0" dirty="0" smtClean="0">
            <a:ln/>
            <a:effectLst/>
            <a:latin typeface="Trebuchet MS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/>
              <a:effectLst/>
              <a:latin typeface="Trebuchet MS" pitchFamily="34" charset="0"/>
            </a:rPr>
            <a:t>Wolters Kluwer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normalizeH="0" baseline="0" dirty="0" smtClean="0">
            <a:ln/>
            <a:effectLst/>
            <a:latin typeface="Trebuchet MS" pitchFamily="34" charset="0"/>
          </a:endParaRPr>
        </a:p>
      </dsp:txBody>
      <dsp:txXfrm>
        <a:off x="2571415" y="928"/>
        <a:ext cx="1257969" cy="628984"/>
      </dsp:txXfrm>
    </dsp:sp>
    <dsp:sp modelId="{91F31C6F-10B4-4FFE-B11D-5E2E4B59832F}">
      <dsp:nvSpPr>
        <dsp:cNvPr id="0" name=""/>
        <dsp:cNvSpPr/>
      </dsp:nvSpPr>
      <dsp:spPr>
        <a:xfrm>
          <a:off x="85276" y="894086"/>
          <a:ext cx="1257969" cy="628984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Юриспруденция</a:t>
          </a:r>
        </a:p>
      </dsp:txBody>
      <dsp:txXfrm>
        <a:off x="85276" y="894086"/>
        <a:ext cx="1257969" cy="628984"/>
      </dsp:txXfrm>
    </dsp:sp>
    <dsp:sp modelId="{30BC32B1-13BA-4F10-8234-D86CF0F618F5}">
      <dsp:nvSpPr>
        <dsp:cNvPr id="0" name=""/>
        <dsp:cNvSpPr/>
      </dsp:nvSpPr>
      <dsp:spPr>
        <a:xfrm>
          <a:off x="1607420" y="894086"/>
          <a:ext cx="1257969" cy="628984"/>
        </a:xfrm>
        <a:prstGeom prst="roundRect">
          <a:avLst/>
        </a:prstGeom>
        <a:solidFill>
          <a:srgbClr val="EE014C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Налоги и бухгалтерский учет</a:t>
          </a:r>
        </a:p>
      </dsp:txBody>
      <dsp:txXfrm>
        <a:off x="1607420" y="894086"/>
        <a:ext cx="1257969" cy="628984"/>
      </dsp:txXfrm>
    </dsp:sp>
    <dsp:sp modelId="{4C2EC7BB-92FB-4ED2-9B3B-492799E63B30}">
      <dsp:nvSpPr>
        <dsp:cNvPr id="0" name=""/>
        <dsp:cNvSpPr/>
      </dsp:nvSpPr>
      <dsp:spPr>
        <a:xfrm>
          <a:off x="3129563" y="894086"/>
          <a:ext cx="1257969" cy="628984"/>
        </a:xfrm>
        <a:prstGeom prst="roundRect">
          <a:avLst/>
        </a:prstGeom>
        <a:solidFill>
          <a:srgbClr val="6EBB25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ern="1200" dirty="0"/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Медицина</a:t>
          </a:r>
          <a:endParaRPr kumimoji="0" lang="en-GB" sz="1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Trebuchet MS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200" b="1" i="0" u="none" strike="noStrike" kern="1200" cap="none" normalizeH="0" baseline="0" dirty="0" smtClean="0">
            <a:ln/>
            <a:effectLst/>
            <a:latin typeface="Trebuchet MS" pitchFamily="34" charset="0"/>
          </a:endParaRPr>
        </a:p>
      </dsp:txBody>
      <dsp:txXfrm>
        <a:off x="3129563" y="894086"/>
        <a:ext cx="1257969" cy="628984"/>
      </dsp:txXfrm>
    </dsp:sp>
    <dsp:sp modelId="{56AE77E6-9953-420E-8CA3-AF18C728BA5B}">
      <dsp:nvSpPr>
        <dsp:cNvPr id="0" name=""/>
        <dsp:cNvSpPr/>
      </dsp:nvSpPr>
      <dsp:spPr>
        <a:xfrm>
          <a:off x="4651707" y="894086"/>
          <a:ext cx="1663815" cy="62898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0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Trebuchet MS" pitchFamily="34" charset="0"/>
            </a:rPr>
            <a:t>Финансовые услуги и услуги по обеспечению соответствия требованиям</a:t>
          </a:r>
        </a:p>
      </dsp:txBody>
      <dsp:txXfrm>
        <a:off x="4651707" y="894086"/>
        <a:ext cx="1663815" cy="628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7" tIns="46148" rIns="92297" bIns="46148" numCol="1" anchor="t" anchorCtr="0" compatLnSpc="1">
            <a:prstTxWarp prst="textNoShape">
              <a:avLst/>
            </a:prstTxWarp>
          </a:bodyPr>
          <a:lstStyle>
            <a:lvl1pPr defTabSz="923644" eaLnBrk="0" hangingPunct="0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259" y="0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7" tIns="46148" rIns="92297" bIns="46148" numCol="1" anchor="t" anchorCtr="0" compatLnSpc="1">
            <a:prstTxWarp prst="textNoShape">
              <a:avLst/>
            </a:prstTxWarp>
          </a:bodyPr>
          <a:lstStyle>
            <a:lvl1pPr algn="r" defTabSz="923644" eaLnBrk="0" hangingPunct="0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+mn-cs"/>
              </a:defRPr>
            </a:lvl1pPr>
          </a:lstStyle>
          <a:p>
            <a:pPr>
              <a:defRPr/>
            </a:pPr>
            <a:fld id="{F62A6E69-2C7F-40ED-9BA0-3B4EE5103456}" type="datetimeFigureOut">
              <a:rPr lang="en-US"/>
              <a:pPr>
                <a:defRPr/>
              </a:pPr>
              <a:t>10/21/2014</a:t>
            </a:fld>
            <a:endParaRPr lang="en-US" dirty="0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537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7" tIns="46148" rIns="92297" bIns="46148" numCol="1" anchor="b" anchorCtr="0" compatLnSpc="1">
            <a:prstTxWarp prst="textNoShape">
              <a:avLst/>
            </a:prstTxWarp>
          </a:bodyPr>
          <a:lstStyle>
            <a:lvl1pPr defTabSz="923644" eaLnBrk="0" hangingPunct="0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259" y="8829537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7" tIns="46148" rIns="92297" bIns="46148" numCol="1" anchor="b" anchorCtr="0" compatLnSpc="1">
            <a:prstTxWarp prst="textNoShape">
              <a:avLst/>
            </a:prstTxWarp>
          </a:bodyPr>
          <a:lstStyle>
            <a:lvl1pPr algn="r" defTabSz="923644" eaLnBrk="0" hangingPunct="0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+mn-cs"/>
              </a:defRPr>
            </a:lvl1pPr>
          </a:lstStyle>
          <a:p>
            <a:pPr>
              <a:defRPr/>
            </a:pPr>
            <a:fld id="{CCA662DA-C6E3-4CEE-9AE6-CF35AA40BC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6335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97" tIns="46148" rIns="92297" bIns="46148" numCol="1" anchor="t" anchorCtr="0" compatLnSpc="1">
            <a:prstTxWarp prst="textNoShape">
              <a:avLst/>
            </a:prstTxWarp>
          </a:bodyPr>
          <a:lstStyle>
            <a:lvl1pPr defTabSz="923644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259" y="0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97" tIns="46148" rIns="92297" bIns="46148" numCol="1" anchor="t" anchorCtr="0" compatLnSpc="1">
            <a:prstTxWarp prst="textNoShape">
              <a:avLst/>
            </a:prstTxWarp>
          </a:bodyPr>
          <a:lstStyle>
            <a:lvl1pPr algn="r" defTabSz="923644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1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187" y="4415555"/>
            <a:ext cx="5487626" cy="418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97" tIns="46148" rIns="92297" bIns="46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1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537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97" tIns="46148" rIns="92297" bIns="46148" numCol="1" anchor="b" anchorCtr="0" compatLnSpc="1">
            <a:prstTxWarp prst="textNoShape">
              <a:avLst/>
            </a:prstTxWarp>
          </a:bodyPr>
          <a:lstStyle>
            <a:lvl1pPr defTabSz="923644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1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259" y="8829537"/>
            <a:ext cx="2972209" cy="46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97" tIns="46148" rIns="92297" bIns="46148" numCol="1" anchor="b" anchorCtr="0" compatLnSpc="1">
            <a:prstTxWarp prst="textNoShape">
              <a:avLst/>
            </a:prstTxWarp>
          </a:bodyPr>
          <a:lstStyle>
            <a:lvl1pPr algn="r" defTabSz="923644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80" charset="-128"/>
                <a:cs typeface="Arial" charset="0"/>
              </a:defRPr>
            </a:lvl1pPr>
          </a:lstStyle>
          <a:p>
            <a:pPr>
              <a:defRPr/>
            </a:pPr>
            <a:fld id="{3CE8CC8D-62FF-4FBE-A7E3-E15DCE20D9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4915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6200" y="8831979"/>
            <a:ext cx="2971800" cy="46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ctr"/>
          <a:lstStyle/>
          <a:p>
            <a:pPr algn="r" defTabSz="931863" eaLnBrk="0" fontAlgn="base" hangingPunct="0">
              <a:spcBef>
                <a:spcPct val="0"/>
              </a:spcBef>
              <a:spcAft>
                <a:spcPct val="0"/>
              </a:spcAft>
            </a:pPr>
            <a:fld id="{ED94BA9F-AC75-4B99-BE32-328EA8CD96DF}" type="slidenum">
              <a:rPr lang="en-US" sz="1000">
                <a:solidFill>
                  <a:srgbClr val="0768A9"/>
                </a:solidFill>
                <a:latin typeface="Trebuchet MS" pitchFamily="34" charset="0"/>
                <a:ea typeface="ＭＳ Ｐゴシック"/>
                <a:cs typeface="Arial" charset="0"/>
              </a:rPr>
              <a:pPr algn="r" defTabSz="931863" eaLnBrk="0" fontAlgn="base" hangingPunct="0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000" dirty="0">
              <a:solidFill>
                <a:srgbClr val="0768A9"/>
              </a:solidFill>
              <a:latin typeface="Trebuchet MS" pitchFamily="34" charset="0"/>
              <a:ea typeface="ＭＳ Ｐゴシック"/>
              <a:cs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990"/>
            <a:ext cx="5029200" cy="4182980"/>
          </a:xfrm>
          <a:noFill/>
          <a:ln/>
        </p:spPr>
        <p:txBody>
          <a:bodyPr lIns="93177" tIns="46589" rIns="93177" bIns="46589"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267030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EE1A45-6A1C-49E1-A050-BC5369645793}" type="slidenum">
              <a:rPr lang="en-US"/>
              <a:pPr/>
              <a:t>30</a:t>
            </a:fld>
            <a:endParaRPr lang="ru-RU" dirty="0"/>
          </a:p>
        </p:txBody>
      </p:sp>
      <p:sp>
        <p:nvSpPr>
          <p:cNvPr id="353282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9A66BA54-7601-4BDB-9692-67E54381A85B}" type="slidenum">
              <a:rPr lang="en-US" sz="1200"/>
              <a:pPr algn="r" defTabSz="915988"/>
              <a:t>30</a:t>
            </a:fld>
            <a:endParaRPr lang="ru-RU" sz="1200" dirty="0"/>
          </a:p>
        </p:txBody>
      </p:sp>
      <p:sp>
        <p:nvSpPr>
          <p:cNvPr id="353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32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dirty="0" smtClean="0"/>
              <a:t>Generalist journals more difficult at top level</a:t>
            </a:r>
          </a:p>
          <a:p>
            <a:r>
              <a:rPr dirty="0" smtClean="0"/>
              <a:t>But even specialist journals can have high rejection rates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9512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042895-BABF-4D23-A1B8-963E43B4D7E8}" type="slidenum">
              <a:rPr lang="en-US"/>
              <a:pPr/>
              <a:t>31</a:t>
            </a:fld>
            <a:endParaRPr lang="ru-RU" dirty="0"/>
          </a:p>
        </p:txBody>
      </p:sp>
      <p:sp>
        <p:nvSpPr>
          <p:cNvPr id="355330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7EC319E5-DE07-45B7-A71A-736ADE954358}" type="slidenum">
              <a:rPr lang="en-US" sz="1200"/>
              <a:pPr algn="r" defTabSz="915988"/>
              <a:t>31</a:t>
            </a:fld>
            <a:endParaRPr lang="ru-RU" sz="1200" dirty="0"/>
          </a:p>
        </p:txBody>
      </p:sp>
      <p:sp>
        <p:nvSpPr>
          <p:cNvPr id="355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55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r>
              <a:rPr dirty="0" smtClean="0"/>
              <a:t>Policies and procedures, Aims &amp; Scope etc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3085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9BC032-B305-4CCE-A9A6-DD7A377E0FC8}" type="slidenum">
              <a:rPr lang="en-US"/>
              <a:pPr/>
              <a:t>32</a:t>
            </a:fld>
            <a:endParaRPr lang="ru-RU" dirty="0"/>
          </a:p>
        </p:txBody>
      </p:sp>
      <p:sp>
        <p:nvSpPr>
          <p:cNvPr id="357378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AAED5E43-19CE-41B2-B858-049503638F17}" type="slidenum">
              <a:rPr lang="en-US" sz="1200"/>
              <a:pPr algn="r" defTabSz="915988"/>
              <a:t>32</a:t>
            </a:fld>
            <a:endParaRPr lang="ru-RU" sz="1200" dirty="0"/>
          </a:p>
        </p:txBody>
      </p:sp>
      <p:sp>
        <p:nvSpPr>
          <p:cNvPr id="357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57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r>
              <a:rPr dirty="0" smtClean="0"/>
              <a:t>Is it going to bring value to their readership</a:t>
            </a:r>
          </a:p>
          <a:p>
            <a:r>
              <a:rPr dirty="0" smtClean="0"/>
              <a:t>Will it be cited by others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6410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2DFC41-4B60-4161-A770-6899DEE0B5EC}" type="slidenum">
              <a:rPr lang="en-US"/>
              <a:pPr/>
              <a:t>33</a:t>
            </a:fld>
            <a:endParaRPr lang="ru-RU" dirty="0"/>
          </a:p>
        </p:txBody>
      </p:sp>
      <p:sp>
        <p:nvSpPr>
          <p:cNvPr id="359426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57B07C31-1494-48DE-9DBB-3395661A500C}" type="slidenum">
              <a:rPr lang="en-US" sz="1200"/>
              <a:pPr algn="r" defTabSz="915988"/>
              <a:t>33</a:t>
            </a:fld>
            <a:endParaRPr lang="ru-RU" sz="1200" dirty="0"/>
          </a:p>
        </p:txBody>
      </p:sp>
      <p:sp>
        <p:nvSpPr>
          <p:cNvPr id="359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59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r>
              <a:rPr lang="en-US" sz="1600" dirty="0">
                <a:solidFill>
                  <a:schemeClr val="accent1"/>
                </a:solidFill>
              </a:rPr>
              <a:t>The manuscript has a fatal flaw if it provokes the question “so what?” after being read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921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615E0E-3DD4-4D60-AFD2-E381CB3AA780}" type="slidenum">
              <a:rPr lang="en-US"/>
              <a:pPr/>
              <a:t>34</a:t>
            </a:fld>
            <a:endParaRPr lang="ru-RU" dirty="0"/>
          </a:p>
        </p:txBody>
      </p:sp>
      <p:sp>
        <p:nvSpPr>
          <p:cNvPr id="361474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BFDF16E0-6759-4BE9-9F04-43EF594D9D5C}" type="slidenum">
              <a:rPr lang="en-US" sz="1200"/>
              <a:pPr algn="r" defTabSz="915988"/>
              <a:t>34</a:t>
            </a:fld>
            <a:endParaRPr lang="ru-RU" sz="1200" dirty="0"/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63907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4340C-5DAA-473A-B1F4-07832C334617}" type="slidenum">
              <a:rPr lang="en-US"/>
              <a:pPr/>
              <a:t>35</a:t>
            </a:fld>
            <a:endParaRPr lang="ru-RU" dirty="0"/>
          </a:p>
        </p:txBody>
      </p:sp>
      <p:sp>
        <p:nvSpPr>
          <p:cNvPr id="387074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53B61557-7223-41A1-A980-6D5DFF67C8C6}" type="slidenum">
              <a:rPr lang="en-US" sz="1200"/>
              <a:pPr algn="r" defTabSz="915988"/>
              <a:t>35</a:t>
            </a:fld>
            <a:endParaRPr lang="ru-RU" sz="1200" dirty="0"/>
          </a:p>
        </p:txBody>
      </p:sp>
      <p:sp>
        <p:nvSpPr>
          <p:cNvPr id="387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87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r>
              <a:rPr dirty="0" smtClean="0"/>
              <a:t>…and to improve quality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6516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20FEA-15D8-462D-BF5C-C9903D75C91C}" type="slidenum">
              <a:rPr lang="en-US"/>
              <a:pPr/>
              <a:t>36</a:t>
            </a:fld>
            <a:endParaRPr lang="ru-RU" dirty="0"/>
          </a:p>
        </p:txBody>
      </p:sp>
      <p:sp>
        <p:nvSpPr>
          <p:cNvPr id="391170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2AA8955A-99B5-40BC-806D-5A5E072BAD2D}" type="slidenum">
              <a:rPr lang="en-US" sz="1200"/>
              <a:pPr algn="r" defTabSz="915988"/>
              <a:t>36</a:t>
            </a:fld>
            <a:endParaRPr lang="ru-RU" sz="1200" dirty="0"/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r>
              <a:rPr dirty="0" smtClean="0"/>
              <a:t>Referee may ask for material to be added – Editor may say please don’t</a:t>
            </a:r>
          </a:p>
          <a:p>
            <a:r>
              <a:rPr dirty="0" smtClean="0"/>
              <a:t>Journal may divide comments into major and minor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32382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89529-3BB1-4BF6-8DA2-B94B2B1D5223}" type="slidenum">
              <a:rPr lang="en-US"/>
              <a:pPr/>
              <a:t>38</a:t>
            </a:fld>
            <a:endParaRPr lang="ru-RU" dirty="0"/>
          </a:p>
        </p:txBody>
      </p:sp>
      <p:sp>
        <p:nvSpPr>
          <p:cNvPr id="384002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81D8B6E4-978E-4030-B029-33500FFC272B}" type="slidenum">
              <a:rPr lang="en-US" sz="1200"/>
              <a:pPr algn="r" defTabSz="915988"/>
              <a:t>38</a:t>
            </a:fld>
            <a:endParaRPr lang="ru-RU" sz="1200" dirty="0"/>
          </a:p>
        </p:txBody>
      </p:sp>
      <p:sp>
        <p:nvSpPr>
          <p:cNvPr id="384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dirty="0" smtClean="0"/>
              <a:t>Editors – may give help/suggestions in how to help your paper better fit their journal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5363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Editor / Editor-In-Chief based out of these countries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fld id="{BAC0E593-8571-4544-A5E5-3E92236E5E37}" type="slidenum">
              <a:rPr lang="en-US" altLang="en-US" sz="1000" smtClean="0">
                <a:solidFill>
                  <a:srgbClr val="000000"/>
                </a:solidFill>
                <a:cs typeface="Arial" charset="0"/>
              </a:rPr>
              <a:pPr eaLnBrk="1" hangingPunct="1"/>
              <a:t>40</a:t>
            </a:fld>
            <a:endParaRPr lang="en-US" altLang="en-US" sz="100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751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fld id="{07293B45-A46A-437D-A824-F0AEBC1987A3}" type="slidenum">
              <a:rPr lang="en-US" altLang="en-US" sz="1000" smtClean="0"/>
              <a:pPr/>
              <a:t>41</a:t>
            </a:fld>
            <a:endParaRPr lang="en-US" altLang="en-US" sz="1000" smtClean="0"/>
          </a:p>
        </p:txBody>
      </p:sp>
    </p:spTree>
    <p:extLst>
      <p:ext uri="{BB962C8B-B14F-4D97-AF65-F5344CB8AC3E}">
        <p14:creationId xmlns:p14="http://schemas.microsoft.com/office/powerpoint/2010/main" xmlns="" val="351127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2022" tIns="46011" rIns="92022" bIns="46011"/>
          <a:lstStyle/>
          <a:p>
            <a:endParaRPr lang="en-US" dirty="0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84613" y="8830383"/>
            <a:ext cx="2971800" cy="46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22" tIns="46011" rIns="92022" bIns="46011" anchor="b"/>
          <a:lstStyle/>
          <a:p>
            <a:pPr algn="r" defTabSz="920750" fontAlgn="base">
              <a:spcBef>
                <a:spcPct val="0"/>
              </a:spcBef>
              <a:spcAft>
                <a:spcPct val="0"/>
              </a:spcAft>
            </a:pPr>
            <a:fld id="{ECDB7817-62FA-40FB-A82E-D32A88204B43}" type="slidenum">
              <a:rPr lang="en-US" sz="1200">
                <a:solidFill>
                  <a:srgbClr val="0768A9"/>
                </a:solidFill>
                <a:latin typeface="Trebuchet MS" pitchFamily="34" charset="0"/>
                <a:ea typeface="ＭＳ Ｐゴシック"/>
                <a:cs typeface="Arial" charset="0"/>
              </a:rPr>
              <a:pPr algn="r" defTabSz="92075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200" dirty="0">
              <a:solidFill>
                <a:srgbClr val="0768A9"/>
              </a:solidFill>
              <a:latin typeface="Trebuchet MS" pitchFamily="34" charset="0"/>
              <a:ea typeface="ＭＳ Ｐゴシック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8562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Теперь студенты имеют доступ к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300 само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оценоч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ным вопросам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в режиме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проверки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или экзамена и анализ видеофрагментов, требующих дополнительного изучения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Д-р Боб Акленд, автор и ведущий серии, оптимизировал разрешение, выполнив полную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отцифровку и ремастеринг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видеоматериалов и графики для больших и малых учебных аудиторий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Специальный комплект новых видеоматериалов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включа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ет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22-минутный материал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с непревзойденным описанием внутреннего уха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– медицинские аспекты, речь и язык, отоларингологические программы, обратите внимание!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 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Преимущества д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оступ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а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  <a:endParaRPr lang="ru-R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Функция отправления фрагментов по электронной почте позволяет вам и вашим студентам обмениваться видеоматериалами для детального анализа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Вкладка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«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Избранное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»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облегчает сохранение видеоматериалов и доступ к ним во время лекций и лабораторных занятий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Скачиваемые транскрипты в формате PDF содержат дополнительный анализ и могут использоваться в качестве аудиторных распечаток</a:t>
            </a:r>
          </a:p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Предлага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тся как для институциональных, так 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для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</a:rPr>
              <a:t> частных клиентов</a:t>
            </a:r>
            <a:endParaRPr lang="ru-RU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8CC8D-62FF-4FBE-A7E3-E15DCE20D97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44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412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Arial" charset="0"/>
              </a:rPr>
              <a:t>Предлагается 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</a:rPr>
              <a:t>как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</a:rPr>
              <a:t>для институциональных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</a:rPr>
              <a:t>,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charset="0"/>
              </a:rPr>
              <a:t> так и для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</a:rPr>
              <a:t> частных клиентов; пакеты включают отдельно 18 томов или 18 томов с видеоматериалами OSCE по клиническим навыкам, ориентированным на жалобы пациентов (кашель, боли в горле, груди, животе и голове)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charset="0"/>
              </a:rPr>
              <a:t> (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</a:rPr>
              <a:t>OSCE = объективно структурированный клинический экзамен</a:t>
            </a:r>
            <a:r>
              <a:rPr lang="ru-RU" sz="1200" kern="1200" dirty="0" smtClean="0">
                <a:solidFill>
                  <a:schemeClr val="tx1"/>
                </a:solidFill>
                <a:latin typeface="Arial" charset="0"/>
              </a:rPr>
              <a:t>)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charset="0"/>
              </a:rPr>
              <a:t>. 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</a:rPr>
              <a:t>Необходим для студентов-медиков и других лиц, например, фельдшеров.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8CC8D-62FF-4FBE-A7E3-E15DCE20D97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48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1940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dirty="0" smtClean="0"/>
              <a:t>Каждый фрагмент отделен временной меткой и визуальной границей</a:t>
            </a:r>
            <a:r>
              <a:rPr lang="ru-RU" dirty="0" smtClean="0"/>
              <a:t>;</a:t>
            </a:r>
            <a:r>
              <a:rPr lang="ru-RU" baseline="0" dirty="0" smtClean="0"/>
              <a:t> </a:t>
            </a:r>
            <a:r>
              <a:rPr dirty="0" smtClean="0"/>
              <a:t>вы можете использовать оглавление слева или выполнять тематический поиск в окне поиска наверху страницы.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8CC8D-62FF-4FBE-A7E3-E15DCE20D97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49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716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A2C1E-FF8D-4D22-B6B0-8AB91E1144F6}" type="slidenum">
              <a:rPr lang="en-GB" smtClean="0"/>
              <a:pPr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5304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>
                <a:latin typeface="Arial" panose="020B0604020202020204" pitchFamily="34" charset="0"/>
                <a:cs typeface="Arial" panose="020B0604020202020204" pitchFamily="34" charset="0"/>
              </a:rPr>
              <a:t>1. OvidSP is used by an enormous number of users from multiple medical disciplines and backgrounds.</a:t>
            </a:r>
          </a:p>
          <a:p>
            <a:r>
              <a:rPr lang="en-GB" altLang="en-US" smtClean="0">
                <a:latin typeface="Arial" panose="020B0604020202020204" pitchFamily="34" charset="0"/>
                <a:cs typeface="Arial" panose="020B0604020202020204" pitchFamily="34" charset="0"/>
              </a:rPr>
              <a:t>2. These include researchers, librarians, clinicians, other healthcare professionals and students</a:t>
            </a:r>
          </a:p>
          <a:p>
            <a:r>
              <a:rPr lang="en-GB" altLang="en-US" smtClean="0">
                <a:latin typeface="Arial" panose="020B0604020202020204" pitchFamily="34" charset="0"/>
                <a:cs typeface="Arial" panose="020B0604020202020204" pitchFamily="34" charset="0"/>
              </a:rPr>
              <a:t>3. These people need to find important medical information so that they can make critical decisions to improve patient care, enhance ongoing research, and fuel new discoveries. </a:t>
            </a:r>
          </a:p>
          <a:p>
            <a:r>
              <a:rPr lang="en-GB" altLang="en-US" smtClean="0">
                <a:latin typeface="Arial" panose="020B0604020202020204" pitchFamily="34" charset="0"/>
                <a:cs typeface="Arial" panose="020B0604020202020204" pitchFamily="34" charset="0"/>
              </a:rPr>
              <a:t>4. They choose the efficient and trusted OvidSP platform to find that medical information.</a:t>
            </a:r>
            <a:endParaRPr lang="es-E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6F88D7-DA43-4B29-9D1E-DF416B01E62D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601600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>
                <a:latin typeface="Arial" panose="020B0604020202020204" pitchFamily="34" charset="0"/>
                <a:cs typeface="Arial" panose="020B0604020202020204" pitchFamily="34" charset="0"/>
              </a:rPr>
              <a:t>1. Here are some screen shots showing some of the features and content available when searching in OvidSP.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29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29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E0EAC2F-7919-4578-9431-1102E1C8F6B1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98820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228011-8214-4F43-AEF2-2CF903BBD65B}" type="slidenum">
              <a:rPr lang="en-US" smtClean="0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452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E8CC8D-62FF-4FBE-A7E3-E15DCE20D973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189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1488691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CFF545-77AF-42C1-8363-2D8D0326E4F3}" type="slidenum">
              <a:rPr lang="en-US"/>
              <a:pPr/>
              <a:t>28</a:t>
            </a:fld>
            <a:endParaRPr lang="ru-RU" dirty="0"/>
          </a:p>
        </p:txBody>
      </p:sp>
      <p:sp>
        <p:nvSpPr>
          <p:cNvPr id="348162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1BC97251-E0AC-4366-87BB-78444F1CBE30}" type="slidenum">
              <a:rPr lang="en-US" sz="1200"/>
              <a:pPr algn="r" defTabSz="915988"/>
              <a:t>28</a:t>
            </a:fld>
            <a:endParaRPr lang="ru-RU" sz="1200" dirty="0"/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18960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3D7F74-74C0-40E1-98D9-5B5FDAAD1CA9}" type="slidenum">
              <a:rPr lang="en-US"/>
              <a:pPr/>
              <a:t>29</a:t>
            </a:fld>
            <a:endParaRPr lang="ru-RU" dirty="0"/>
          </a:p>
        </p:txBody>
      </p:sp>
      <p:sp>
        <p:nvSpPr>
          <p:cNvPr id="351234" name="Rectangle 7"/>
          <p:cNvSpPr txBox="1">
            <a:spLocks noGrp="1" noChangeArrowheads="1"/>
          </p:cNvSpPr>
          <p:nvPr/>
        </p:nvSpPr>
        <p:spPr bwMode="auto">
          <a:xfrm>
            <a:off x="3886522" y="8832175"/>
            <a:ext cx="2971478" cy="4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0" tIns="45849" rIns="91700" bIns="45849" anchor="b"/>
          <a:lstStyle/>
          <a:p>
            <a:pPr algn="r" defTabSz="915988"/>
            <a:fld id="{334D57CB-5CC6-4A61-80B8-772F57E3C722}" type="slidenum">
              <a:rPr lang="en-US" sz="1200"/>
              <a:pPr algn="r" defTabSz="915988"/>
              <a:t>29</a:t>
            </a:fld>
            <a:endParaRPr lang="ru-RU" sz="1200" dirty="0"/>
          </a:p>
        </p:txBody>
      </p:sp>
      <p:sp>
        <p:nvSpPr>
          <p:cNvPr id="351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8500"/>
            <a:ext cx="4645025" cy="3482975"/>
          </a:xfrm>
          <a:ln/>
        </p:spPr>
      </p:sp>
      <p:sp>
        <p:nvSpPr>
          <p:cNvPr id="351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658" y="4365499"/>
            <a:ext cx="5740685" cy="4182488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78001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6178550"/>
            <a:ext cx="9144000" cy="685800"/>
          </a:xfrm>
          <a:prstGeom prst="rect">
            <a:avLst/>
          </a:prstGeom>
          <a:gradFill rotWithShape="0">
            <a:gsLst>
              <a:gs pos="65000">
                <a:schemeClr val="bg1">
                  <a:alpha val="31000"/>
                </a:schemeClr>
              </a:gs>
              <a:gs pos="100000">
                <a:schemeClr val="bg1">
                  <a:gamma/>
                  <a:tint val="15686"/>
                  <a:invGamma/>
                  <a:alpha val="89999"/>
                </a:schemeClr>
              </a:gs>
            </a:gsLst>
            <a:lin ang="1080000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1400" dirty="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0" y="6172200"/>
            <a:ext cx="9144000" cy="0"/>
          </a:xfrm>
          <a:prstGeom prst="line">
            <a:avLst/>
          </a:prstGeom>
          <a:noFill/>
          <a:ln w="76200">
            <a:solidFill>
              <a:srgbClr val="0768A9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1400" dirty="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pic>
        <p:nvPicPr>
          <p:cNvPr id="8" name="Picture 13" descr="people_ppt_cover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743325"/>
            <a:ext cx="58674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vertical bri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03288"/>
            <a:ext cx="2378075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ovid_lww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33400" y="3295650"/>
            <a:ext cx="2171700" cy="1352550"/>
          </a:xfrm>
          <a:prstGeom prst="rect">
            <a:avLst/>
          </a:prstGeom>
        </p:spPr>
      </p:pic>
      <p:sp>
        <p:nvSpPr>
          <p:cNvPr id="44135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114800"/>
            <a:ext cx="2133600" cy="1295400"/>
          </a:xfrm>
        </p:spPr>
        <p:txBody>
          <a:bodyPr lIns="91440" anchor="b"/>
          <a:lstStyle>
            <a:lvl1pPr marL="0" indent="0">
              <a:buFontTx/>
              <a:buNone/>
              <a:defRPr b="1" baseline="200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 userDrawn="1"/>
        </p:nvCxnSpPr>
        <p:spPr>
          <a:xfrm>
            <a:off x="304800" y="1217612"/>
            <a:ext cx="8458200" cy="1588"/>
          </a:xfrm>
          <a:prstGeom prst="line">
            <a:avLst/>
          </a:prstGeom>
          <a:ln w="63500">
            <a:solidFill>
              <a:srgbClr val="0768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27" y="209550"/>
            <a:ext cx="8641773" cy="933450"/>
          </a:xfrm>
          <a:noFill/>
          <a:ln w="12700" cmpd="dbl">
            <a:noFill/>
          </a:ln>
        </p:spPr>
        <p:txBody>
          <a:bodyPr/>
          <a:lstStyle>
            <a:lvl1pPr marL="0" indent="0"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nsition_blu_sqrs_li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00" y="3124200"/>
            <a:ext cx="7314286" cy="660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one_flower_black_72_cov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1588"/>
            <a:ext cx="913606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5625" y="962025"/>
            <a:ext cx="3811588" cy="459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19613" y="962025"/>
            <a:ext cx="3813175" cy="2222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19613" y="3336925"/>
            <a:ext cx="3813175" cy="2222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01600" y="6616700"/>
            <a:ext cx="41021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*** Company Confidential ***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4356100" y="6629400"/>
            <a:ext cx="484188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43E25BC-E064-46EA-99B9-6CB5C49544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209550"/>
            <a:ext cx="8410575" cy="1085850"/>
          </a:xfrm>
          <a:prstGeom prst="rect">
            <a:avLst/>
          </a:prstGeom>
          <a:noFill/>
          <a:ln w="635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1" y="1524000"/>
            <a:ext cx="8458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24" name="Line 4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9525">
            <a:solidFill>
              <a:srgbClr val="5698C5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sz="1200" dirty="0"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6400800"/>
            <a:ext cx="3449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C9B46F3-004B-4A19-BE6F-9ACD63F05115}" type="slidenum">
              <a:rPr lang="en-US" sz="1000" smtClean="0"/>
              <a:pPr/>
              <a:t>‹#›</a:t>
            </a:fld>
            <a:endParaRPr lang="en-US" sz="1000" dirty="0"/>
          </a:p>
        </p:txBody>
      </p:sp>
      <p:pic>
        <p:nvPicPr>
          <p:cNvPr id="8" name="Picture 2" descr="E:\000_Everything_from_Dane_organized_000\ovid.com\logos\jpeg_gif\WKH_LWW_and_OVID_LOGO_R_outlined.gif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54252" y="6324600"/>
            <a:ext cx="4026957" cy="46265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5" r:id="rId3"/>
    <p:sldLayoutId id="2147483729" r:id="rId4"/>
    <p:sldLayoutId id="2147483728" r:id="rId5"/>
    <p:sldLayoutId id="2147483730" r:id="rId6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768A9"/>
          </a:solidFill>
          <a:latin typeface="+mj-lt"/>
          <a:ea typeface="+mj-ea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768A9"/>
          </a:solidFill>
          <a:latin typeface="Trebuchet MS" pitchFamily="-48" charset="0"/>
          <a:ea typeface="ＭＳ Ｐゴシック" pitchFamily="-48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768A9"/>
          </a:solidFill>
          <a:latin typeface="Trebuchet MS" pitchFamily="-48" charset="0"/>
          <a:ea typeface="ＭＳ Ｐゴシック" pitchFamily="-48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768A9"/>
          </a:solidFill>
          <a:latin typeface="Trebuchet MS" pitchFamily="-48" charset="0"/>
          <a:ea typeface="ＭＳ Ｐゴシック" pitchFamily="-48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0768A9"/>
          </a:solidFill>
          <a:latin typeface="Trebuchet MS" pitchFamily="-48" charset="0"/>
          <a:ea typeface="ＭＳ Ｐゴシック" pitchFamily="-48" charset="-128"/>
          <a:cs typeface="ＭＳ Ｐゴシック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rgbClr val="ECECEC"/>
          </a:solidFill>
          <a:latin typeface="Trebuchet MS" pitchFamily="-48" charset="0"/>
          <a:ea typeface="ＭＳ Ｐゴシック" pitchFamily="-4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rgbClr val="ECECEC"/>
          </a:solidFill>
          <a:latin typeface="Trebuchet MS" pitchFamily="-48" charset="0"/>
          <a:ea typeface="ＭＳ Ｐゴシック" pitchFamily="-4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rgbClr val="ECECEC"/>
          </a:solidFill>
          <a:latin typeface="Trebuchet MS" pitchFamily="-48" charset="0"/>
          <a:ea typeface="ＭＳ Ｐゴシック" pitchFamily="-4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rgbClr val="ECECEC"/>
          </a:solidFill>
          <a:latin typeface="Trebuchet MS" pitchFamily="-48" charset="0"/>
          <a:ea typeface="ＭＳ Ｐゴシック" pitchFamily="-4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768A9"/>
          </a:solidFill>
          <a:latin typeface="+mn-lt"/>
          <a:ea typeface="+mn-ea"/>
          <a:cs typeface="ＭＳ Ｐゴシック"/>
        </a:defRPr>
      </a:lvl1pPr>
      <a:lvl2pPr marL="569913" indent="-2254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757575"/>
          </a:solidFill>
          <a:latin typeface="+mn-lt"/>
          <a:ea typeface="+mn-ea"/>
          <a:cs typeface="ＭＳ Ｐゴシック"/>
        </a:defRPr>
      </a:lvl2pPr>
      <a:lvl3pPr marL="8001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757575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757575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757575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757575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757575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757575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757575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Microsoft_Office_Excel2.xls"/><Relationship Id="rId4" Type="http://schemas.openxmlformats.org/officeDocument/2006/relationships/oleObject" Target="../embeddings/_____Microsoft_Office_Excel1.xls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8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/>
          <p:cNvSpPr>
            <a:spLocks noGrp="1"/>
          </p:cNvSpPr>
          <p:nvPr>
            <p:ph type="subTitle" sz="quarter" idx="1"/>
          </p:nvPr>
        </p:nvSpPr>
        <p:spPr>
          <a:xfrm>
            <a:off x="533400" y="4267200"/>
            <a:ext cx="2286000" cy="1295400"/>
          </a:xfrm>
        </p:spPr>
        <p:txBody>
          <a:bodyPr anchor="t" anchorCtr="0"/>
          <a:lstStyle/>
          <a:p>
            <a:r>
              <a:rPr lang="ru-RU" sz="1000" b="0" baseline="0" dirty="0" smtClean="0"/>
              <a:t>Ключевые аспекты коллекции журналов </a:t>
            </a:r>
            <a:r>
              <a:rPr lang="en-US" sz="1000" b="0" baseline="0" dirty="0" smtClean="0"/>
              <a:t>LWW</a:t>
            </a:r>
            <a:r>
              <a:rPr lang="ru-RU" sz="1000" b="0" baseline="0" dirty="0" smtClean="0"/>
              <a:t> </a:t>
            </a:r>
            <a:endParaRPr lang="en-US" sz="1000" b="0" baseline="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819400" y="1447800"/>
            <a:ext cx="6172200" cy="167640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/>
            </a:lvl1pPr>
          </a:lstStyle>
          <a:p>
            <a:pPr lvl="0" eaLnBrk="0" hangingPunct="0">
              <a:defRPr/>
            </a:pPr>
            <a:r>
              <a:rPr lang="ru-RU" kern="0" dirty="0" smtClean="0">
                <a:latin typeface="Arial Black" panose="020B0A04020102020204" pitchFamily="34" charset="0"/>
                <a:ea typeface="+mj-ea"/>
                <a:cs typeface="ＭＳ Ｐゴシック"/>
              </a:rPr>
              <a:t>Платформа </a:t>
            </a:r>
            <a:r>
              <a:rPr lang="en-US" kern="0" dirty="0" smtClean="0">
                <a:latin typeface="Arial Black" panose="020B0A04020102020204" pitchFamily="34" charset="0"/>
                <a:ea typeface="+mj-ea"/>
                <a:cs typeface="ＭＳ Ｐゴシック"/>
              </a:rPr>
              <a:t>OVID SP– </a:t>
            </a:r>
            <a:r>
              <a:rPr lang="ru-RU" kern="0" dirty="0" smtClean="0">
                <a:latin typeface="Arial Black" panose="020B0A04020102020204" pitchFamily="34" charset="0"/>
                <a:ea typeface="+mj-ea"/>
                <a:cs typeface="ＭＳ Ｐゴシック"/>
              </a:rPr>
              <a:t>источник</a:t>
            </a:r>
            <a:r>
              <a:rPr lang="en-GB" kern="0" dirty="0" smtClean="0">
                <a:latin typeface="Arial Black" panose="020B0A04020102020204" pitchFamily="34" charset="0"/>
                <a:ea typeface="+mj-ea"/>
                <a:cs typeface="ＭＳ Ｐゴシック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авторитетных</a:t>
            </a:r>
            <a:r>
              <a:rPr lang="ru-RU" kern="0" dirty="0" smtClean="0">
                <a:latin typeface="Arial Black" panose="020B0A04020102020204" pitchFamily="34" charset="0"/>
                <a:ea typeface="+mj-ea"/>
                <a:cs typeface="ＭＳ Ｐゴシック"/>
              </a:rPr>
              <a:t> медицинских ресурсов</a:t>
            </a:r>
            <a:endParaRPr lang="en-GB" kern="0" dirty="0" smtClean="0">
              <a:latin typeface="Arial Black" panose="020B0A04020102020204" pitchFamily="34" charset="0"/>
              <a:ea typeface="+mj-ea"/>
              <a:cs typeface="ＭＳ Ｐゴシック"/>
            </a:endParaRPr>
          </a:p>
          <a:p>
            <a:pPr lvl="0" eaLnBrk="0" hangingPunct="0">
              <a:defRPr/>
            </a:pPr>
            <a:endParaRPr lang="en-GB" kern="0" dirty="0" smtClean="0">
              <a:latin typeface="Arial Black" panose="020B0A04020102020204" pitchFamily="34" charset="0"/>
              <a:ea typeface="+mj-ea"/>
              <a:cs typeface="ＭＳ Ｐゴシック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458200" cy="4495800"/>
          </a:xfrm>
        </p:spPr>
        <p:txBody>
          <a:bodyPr/>
          <a:lstStyle/>
          <a:p>
            <a:pPr marL="344488" lvl="1" indent="0">
              <a:buNone/>
            </a:pPr>
            <a:r>
              <a:rPr lang="ru-RU" sz="1600" dirty="0" smtClean="0">
                <a:latin typeface="Arial Black" panose="020B0A04020102020204" pitchFamily="34" charset="0"/>
              </a:rPr>
              <a:t>Наиболее цитируемые журналы в области клинической неврологии и трансплантации</a:t>
            </a:r>
            <a:endParaRPr lang="en-GB" sz="16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endParaRPr lang="en-GB" sz="1600" b="1" i="1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r>
              <a:rPr lang="ru-RU" sz="16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Neurology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(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ИФ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8.249*),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Американской академии неврологии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был наиболее часто цитируемым журналом в сфере клинической неврологии в 2011 году, с общим показателем цитирования более 72 475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600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endParaRPr lang="en-GB" sz="1600" b="1" i="1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r>
              <a:rPr lang="ru-RU" sz="16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Transplantation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(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ИФ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3.781*)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был самым цитируемым журналом в категории «Трансплантология»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(4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е место по ИФ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)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в 2011 году, с показателем цитирования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26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338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/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917357"/>
            <a:ext cx="1325900" cy="174024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465" y="3886200"/>
            <a:ext cx="1263135" cy="1752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xmlns="" val="103872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458" y="1221926"/>
            <a:ext cx="8686799" cy="5181600"/>
          </a:xfrm>
        </p:spPr>
        <p:txBody>
          <a:bodyPr/>
          <a:lstStyle/>
          <a:p>
            <a:pPr marL="344488" lvl="1" indent="0">
              <a:buNone/>
            </a:pPr>
            <a:r>
              <a:rPr lang="en-GB" sz="1500" dirty="0">
                <a:latin typeface="Arial Black" panose="020B0A04020102020204" pitchFamily="34" charset="0"/>
              </a:rPr>
              <a:t>5</a:t>
            </a:r>
            <a:r>
              <a:rPr lang="en-GB" sz="1500" dirty="0" smtClean="0">
                <a:latin typeface="Arial Black" panose="020B0A04020102020204" pitchFamily="34" charset="0"/>
              </a:rPr>
              <a:t> </a:t>
            </a:r>
            <a:r>
              <a:rPr lang="ru-RU" sz="1500" dirty="0" smtClean="0">
                <a:latin typeface="Arial Black" panose="020B0A04020102020204" pitchFamily="34" charset="0"/>
              </a:rPr>
              <a:t>из </a:t>
            </a:r>
            <a:r>
              <a:rPr lang="en-GB" sz="1500" dirty="0" smtClean="0">
                <a:latin typeface="Arial Black" panose="020B0A04020102020204" pitchFamily="34" charset="0"/>
              </a:rPr>
              <a:t>10 </a:t>
            </a:r>
            <a:r>
              <a:rPr lang="ru-RU" sz="1500" dirty="0" smtClean="0">
                <a:latin typeface="Arial Black" panose="020B0A04020102020204" pitchFamily="34" charset="0"/>
              </a:rPr>
              <a:t>лучших изданий по анестезиологии</a:t>
            </a:r>
            <a:endParaRPr lang="en-GB" sz="1500" dirty="0" smtClean="0"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en-GB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 </a:t>
            </a:r>
            <a:r>
              <a:rPr lang="ru-RU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публикует </a:t>
            </a:r>
            <a:r>
              <a:rPr lang="en-GB" dirty="0">
                <a:solidFill>
                  <a:srgbClr val="0768A9"/>
                </a:solidFill>
                <a:latin typeface="Arial Black" panose="020B0A04020102020204" pitchFamily="34" charset="0"/>
              </a:rPr>
              <a:t>5</a:t>
            </a:r>
            <a:r>
              <a:rPr lang="ru-RU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из </a:t>
            </a:r>
            <a:r>
              <a:rPr lang="en-GB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лучших изданий по версии </a:t>
            </a:r>
            <a:r>
              <a:rPr lang="en-GB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JCR </a:t>
            </a:r>
            <a:r>
              <a:rPr lang="ru-RU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в категории</a:t>
            </a:r>
            <a:r>
              <a:rPr lang="en-GB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«Анестезиология»</a:t>
            </a:r>
            <a:r>
              <a:rPr lang="en-GB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*:</a:t>
            </a: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2 </a:t>
            </a:r>
            <a:r>
              <a:rPr lang="en-GB" sz="1600" b="1" i="1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Anesthesiology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Американской ассоциации анестезиологов</a:t>
            </a: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5 </a:t>
            </a:r>
            <a:r>
              <a:rPr lang="en-GB" sz="1600" b="1" i="1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Anesthesia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&amp; Analgesia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Международного общества анестезиологических исследований</a:t>
            </a: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b="1" dirty="0">
                <a:solidFill>
                  <a:srgbClr val="0768A9"/>
                </a:solidFill>
                <a:latin typeface="Arial Black" panose="020B0A04020102020204" pitchFamily="34" charset="0"/>
              </a:rPr>
              <a:t>7</a:t>
            </a:r>
            <a:r>
              <a:rPr lang="en-GB" sz="16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European Journal of Anaesthesiology</a:t>
            </a:r>
          </a:p>
          <a:p>
            <a:pPr marL="1374775" lvl="3" indent="0">
              <a:buNone/>
            </a:pPr>
            <a:endParaRPr lang="en-GB" sz="1600" i="1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>
                <a:solidFill>
                  <a:srgbClr val="0768A9"/>
                </a:solidFill>
                <a:latin typeface="Arial Black" panose="020B0A04020102020204" pitchFamily="34" charset="0"/>
              </a:rPr>
              <a:t>8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i="1" dirty="0">
                <a:solidFill>
                  <a:srgbClr val="0768A9"/>
                </a:solidFill>
                <a:latin typeface="Arial Black" panose="020B0A04020102020204" pitchFamily="34" charset="0"/>
              </a:rPr>
              <a:t>The Clinical Journal of </a:t>
            </a:r>
            <a:r>
              <a:rPr lang="en-GB" sz="1600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Pain</a:t>
            </a:r>
          </a:p>
          <a:p>
            <a:pPr marL="1374775" lvl="3" indent="0">
              <a:buNone/>
            </a:pPr>
            <a:endParaRPr lang="en-GB" sz="1600" i="1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>
                <a:solidFill>
                  <a:srgbClr val="0768A9"/>
                </a:solidFill>
                <a:latin typeface="Arial Black" panose="020B0A04020102020204" pitchFamily="34" charset="0"/>
              </a:rPr>
              <a:t>9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Current Opinion in Anesthesiology</a:t>
            </a:r>
            <a:endParaRPr lang="en-US" sz="1600" i="1" dirty="0">
              <a:solidFill>
                <a:srgbClr val="0768A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166" y="1676400"/>
            <a:ext cx="740635" cy="990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383" y="3923416"/>
            <a:ext cx="825400" cy="11057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167" y="5144569"/>
            <a:ext cx="740634" cy="102762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  <p:pic>
        <p:nvPicPr>
          <p:cNvPr id="1026" name="Picture 2" descr="Current Opinion in Anesthesiolog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53" y="2782369"/>
            <a:ext cx="783730" cy="104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933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458200" cy="4876800"/>
          </a:xfrm>
        </p:spPr>
        <p:txBody>
          <a:bodyPr/>
          <a:lstStyle/>
          <a:p>
            <a:pPr marL="344488" lvl="1" indent="0" algn="ctr">
              <a:buNone/>
            </a:pPr>
            <a:r>
              <a:rPr lang="ru-RU" sz="1600" dirty="0" smtClean="0">
                <a:latin typeface="Arial Black" panose="020B0A04020102020204" pitchFamily="34" charset="0"/>
              </a:rPr>
              <a:t>Все </a:t>
            </a:r>
            <a:r>
              <a:rPr lang="en-GB" sz="1600" dirty="0" smtClean="0">
                <a:latin typeface="Arial Black" panose="020B0A04020102020204" pitchFamily="34" charset="0"/>
              </a:rPr>
              <a:t>5 </a:t>
            </a:r>
            <a:r>
              <a:rPr lang="ru-RU" sz="1600" dirty="0" smtClean="0">
                <a:latin typeface="Arial Black" panose="020B0A04020102020204" pitchFamily="34" charset="0"/>
              </a:rPr>
              <a:t>из 10 лучших журналов, посвященных болезни периферических сосудов</a:t>
            </a:r>
            <a:endParaRPr lang="en-GB" sz="16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400" dirty="0" smtClean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публикует все пять лучших журналов, шесть из </a:t>
            </a:r>
            <a:r>
              <a:rPr lang="ru-RU" sz="1500" dirty="0">
                <a:solidFill>
                  <a:srgbClr val="0768A9"/>
                </a:solidFill>
                <a:latin typeface="Arial Black" panose="020B0A04020102020204" pitchFamily="34" charset="0"/>
              </a:rPr>
              <a:t>десяти лучших журналов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 восемь из 20 лучших журналов в категории 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JCR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«Болезнь периферических сосудов»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*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Circulation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Американской ассоциации кардиологов 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(AHA)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2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Circulation Research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AHA</a:t>
            </a: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3</a:t>
            </a: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Hypertension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AHA</a:t>
            </a: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4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Arteriosclerosis, Thrombosis &amp; Vascular Biology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</a:t>
            </a:r>
            <a:b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</a:b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публикуемый по поручению </a:t>
            </a:r>
            <a:r>
              <a:rPr lang="en-US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AHA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8 </a:t>
            </a:r>
            <a:r>
              <a:rPr lang="en-GB" sz="16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Current Opinion in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Lipidology</a:t>
            </a:r>
            <a:endParaRPr lang="en-GB" sz="1600" b="1" i="1" dirty="0">
              <a:solidFill>
                <a:srgbClr val="0768A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1828800"/>
            <a:ext cx="685800" cy="9163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2893630"/>
            <a:ext cx="714769" cy="91637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5152083"/>
            <a:ext cx="760525" cy="990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21" y="4011768"/>
            <a:ext cx="760525" cy="990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8600" y="5193938"/>
            <a:ext cx="730397" cy="9906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xmlns="" val="2096167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458200" cy="4876800"/>
          </a:xfrm>
        </p:spPr>
        <p:txBody>
          <a:bodyPr/>
          <a:lstStyle/>
          <a:p>
            <a:pPr marL="344488" lvl="1" indent="0" algn="ctr">
              <a:buNone/>
            </a:pPr>
            <a:r>
              <a:rPr lang="en-GB" sz="1600" dirty="0" smtClean="0">
                <a:latin typeface="Arial Black" panose="020B0A04020102020204" pitchFamily="34" charset="0"/>
              </a:rPr>
              <a:t>3 </a:t>
            </a:r>
            <a:r>
              <a:rPr lang="ru-RU" sz="1600" dirty="0" smtClean="0">
                <a:latin typeface="Arial Black" panose="020B0A04020102020204" pitchFamily="34" charset="0"/>
              </a:rPr>
              <a:t>из 10 лучших журналов, посвященных лечению критических состояний</a:t>
            </a:r>
            <a:endParaRPr lang="en-GB" sz="1600" dirty="0"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публикует три из 10 лучших журналов в категории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JCR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«Лечение критических состояний»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*: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2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Critical Care Medicine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совместно с Обществом медицины критических состояний</a:t>
            </a: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ru-RU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12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Shock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Общества по изучению шока и сотрудничающий с Европейским обществом по изучению шока, Индонезийским обществом по изучению шока, Международной федерацией обществ по изучению шока и Японским обществом по изучению шока</a:t>
            </a: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	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      </a:t>
            </a:r>
            <a:r>
              <a:rPr lang="ru-RU" sz="15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14 </a:t>
            </a:r>
            <a:r>
              <a:rPr lang="en-GB" sz="1500" b="1" i="1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Pediatric</a:t>
            </a: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Critical Care Medicine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		        поручению Общества медицины критических состояний 	        и Всемирной федерации педиатрических обществ 		        по интенсивной терапии и медицине критических состояний </a:t>
            </a:r>
          </a:p>
          <a:p>
            <a:pPr marL="344488" lvl="1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		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600" dirty="0">
              <a:solidFill>
                <a:srgbClr val="0768A9"/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rgbClr val="0768A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1773555"/>
            <a:ext cx="952856" cy="127444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4860165"/>
            <a:ext cx="911551" cy="1219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3316860"/>
            <a:ext cx="952856" cy="127444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8288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531" y="228600"/>
            <a:ext cx="8641773" cy="933450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458199" cy="4724400"/>
          </a:xfrm>
        </p:spPr>
        <p:txBody>
          <a:bodyPr/>
          <a:lstStyle/>
          <a:p>
            <a:pPr marL="344488" lvl="1" indent="0" algn="ctr">
              <a:buNone/>
            </a:pPr>
            <a:r>
              <a:rPr lang="en-GB" sz="1600" dirty="0" smtClean="0">
                <a:latin typeface="Arial Black" panose="020B0A04020102020204" pitchFamily="34" charset="0"/>
              </a:rPr>
              <a:t>3 </a:t>
            </a:r>
            <a:r>
              <a:rPr lang="ru-RU" sz="1600" dirty="0" smtClean="0">
                <a:latin typeface="Arial Black" panose="020B0A04020102020204" pitchFamily="34" charset="0"/>
              </a:rPr>
              <a:t>из 10 лучших журналов, посвященных инфекционным заболеваниям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публикует три из десятки лучших изданий и пять из 20 лучших изданий в категории 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JCR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«Инфекционные заболевания»*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включая три лучших журнала в области </a:t>
            </a:r>
            <a:r>
              <a:rPr lang="ru-RU" sz="15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СПИДа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и ВИЧ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:</a:t>
            </a: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3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AIDS</a:t>
            </a:r>
            <a:r>
              <a:rPr lang="en-GB" sz="1500" dirty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официальный журнал Международного общества борьбы со </a:t>
            </a:r>
            <a:r>
              <a:rPr lang="ru-RU" sz="15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СПИДом</a:t>
            </a: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8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Current Opinion in Infectious </a:t>
            </a: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Diseases</a:t>
            </a:r>
          </a:p>
          <a:p>
            <a:pPr marL="1374775" lvl="3" indent="0">
              <a:buNone/>
            </a:pPr>
            <a:endParaRPr lang="en-GB" sz="15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9 </a:t>
            </a:r>
            <a:r>
              <a:rPr lang="en-GB" sz="15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Current Opinion in HIV and </a:t>
            </a:r>
            <a:r>
              <a:rPr lang="en-GB" sz="15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AIDS</a:t>
            </a: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10 </a:t>
            </a:r>
            <a:r>
              <a:rPr lang="en-GB" sz="1500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JAIDS (Journal of Acquired Immune Deficiency Syndromes)</a:t>
            </a:r>
          </a:p>
          <a:p>
            <a:pPr marL="1374775" lvl="3" indent="0">
              <a:buNone/>
            </a:pPr>
            <a:endParaRPr lang="en-GB" sz="15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374775" lvl="3" indent="0">
              <a:buNone/>
            </a:pPr>
            <a:r>
              <a:rPr lang="ru-RU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5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18 </a:t>
            </a:r>
            <a:r>
              <a:rPr lang="en-GB" sz="1500" i="1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Pediatric</a:t>
            </a:r>
            <a:r>
              <a:rPr lang="en-GB" sz="1500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Infectious Disease Journal</a:t>
            </a:r>
            <a:endParaRPr lang="en-GB" sz="1500" i="1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513" y="1828800"/>
            <a:ext cx="955134" cy="1295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091" y="4724400"/>
            <a:ext cx="959555" cy="12954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090" y="3276600"/>
            <a:ext cx="959555" cy="12954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xmlns="" val="2011850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>
                <a:latin typeface="Arial Black" panose="020B0A04020102020204" pitchFamily="34" charset="0"/>
              </a:rPr>
              <a:t>Пакет клинических журналов</a:t>
            </a:r>
          </a:p>
          <a:p>
            <a:pPr marL="0" indent="0">
              <a:buNone/>
            </a:pPr>
            <a:r>
              <a:rPr lang="en-GB" sz="1600" b="1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14 ведущих клинических журналов </a:t>
            </a:r>
            <a:r>
              <a:rPr lang="ru-RU" sz="1600" b="1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с платформы</a:t>
            </a:r>
            <a:r>
              <a:rPr lang="en-GB" sz="1600" b="1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 LWW</a:t>
            </a:r>
            <a:r>
              <a:rPr sz="1600" dirty="0" smtClean="0"/>
              <a:t> </a:t>
            </a:r>
            <a:r>
              <a:rPr lang="en-GB" sz="1600" b="1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плюс </a:t>
            </a:r>
            <a:r>
              <a:rPr lang="ru-RU" sz="1600" b="1" i="1" dirty="0">
                <a:solidFill>
                  <a:srgbClr val="757575"/>
                </a:solidFill>
                <a:latin typeface="Arial Black" panose="020B0A04020102020204" pitchFamily="34" charset="0"/>
              </a:rPr>
              <a:t>New England Journal of Medicine</a:t>
            </a:r>
            <a:endParaRPr lang="ru-RU" sz="1600" b="1" i="1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r>
              <a:rPr lang="en-GB" sz="1600" dirty="0" smtClean="0">
                <a:latin typeface="Arial Black" panose="020B0A04020102020204" pitchFamily="34" charset="0"/>
              </a:rPr>
              <a:t>Коллекция LWW Current Opinion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24 ключевых журнала, охватывающих все медицинские специальности</a:t>
            </a:r>
            <a:endParaRPr lang="ru-RU" sz="1600" dirty="0"/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Аналитика</a:t>
            </a:r>
            <a:r>
              <a:rPr lang="ru-RU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 </a:t>
            </a: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и экспертные комментарии от ведущих </a:t>
            </a:r>
            <a:r>
              <a:rPr lang="ru-RU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экспертов</a:t>
            </a: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 по каждому из направлений</a:t>
            </a:r>
            <a:endParaRPr lang="ru-RU" sz="1600" b="1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r>
              <a:rPr lang="en-GB" sz="1600" b="1" dirty="0">
                <a:latin typeface="Arial Black" panose="020B0A04020102020204" pitchFamily="34" charset="0"/>
              </a:rPr>
              <a:t>Коллекция LWW High </a:t>
            </a:r>
            <a:r>
              <a:rPr lang="en-GB" sz="1600" b="1" dirty="0" smtClean="0">
                <a:latin typeface="Arial Black" panose="020B0A04020102020204" pitchFamily="34" charset="0"/>
              </a:rPr>
              <a:t>Impact</a:t>
            </a:r>
            <a:endParaRPr lang="ru-RU" sz="1600" b="1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GB" sz="1600" dirty="0">
                <a:solidFill>
                  <a:srgbClr val="757575"/>
                </a:solidFill>
                <a:latin typeface="Arial Black" panose="020B0A04020102020204" pitchFamily="34" charset="0"/>
              </a:rPr>
              <a:t>Важнейшая база из более чем 50 наиболее часто цитируемых журналов с высоким импакт-фактором, согласно ежегодным отчетам по </a:t>
            </a: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цитируемости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r>
              <a:rPr lang="en-GB" sz="1600" dirty="0" smtClean="0">
                <a:latin typeface="Arial Black" panose="020B0A04020102020204" pitchFamily="34" charset="0"/>
              </a:rPr>
              <a:t>Специализированные коллекции LWW: </a:t>
            </a:r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Онкология, </a:t>
            </a:r>
            <a:r>
              <a:rPr lang="ru-RU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рентгено</a:t>
            </a: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логия, хирургия, </a:t>
            </a:r>
            <a:endParaRPr lang="ru-RU" sz="1600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педиатрия, гематология, неврология, </a:t>
            </a:r>
            <a:endParaRPr lang="ru-RU" sz="1600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гинекология,</a:t>
            </a:r>
            <a:r>
              <a:rPr lang="ru-RU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 </a:t>
            </a: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сестринское дело, </a:t>
            </a:r>
            <a:endParaRPr lang="ru-RU" sz="1600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GB" sz="16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интенсивная терапия</a:t>
            </a:r>
            <a:endParaRPr lang="ru-RU" sz="1600" dirty="0" smtClean="0">
              <a:solidFill>
                <a:srgbClr val="757575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Black" panose="020B0A04020102020204" pitchFamily="34" charset="0"/>
              </a:rPr>
              <a:t>Журнальные коллекции на платформе Ovid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4343400"/>
            <a:ext cx="3409524" cy="2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6577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latin typeface="Arial Black" panose="020B0A04020102020204" pitchFamily="34" charset="0"/>
              </a:rPr>
              <a:t>Лучшие книги </a:t>
            </a:r>
            <a:r>
              <a:rPr lang="en-US" dirty="0" smtClean="0">
                <a:latin typeface="Arial Black" panose="020B0A04020102020204" pitchFamily="34" charset="0"/>
              </a:rPr>
              <a:t>LWW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304800" y="914400"/>
            <a:ext cx="6934200" cy="5257800"/>
          </a:xfrm>
        </p:spPr>
        <p:txBody>
          <a:bodyPr/>
          <a:lstStyle/>
          <a:p>
            <a:pPr marL="225425" indent="-225425">
              <a:spcBef>
                <a:spcPct val="0"/>
              </a:spcBef>
              <a:spcAft>
                <a:spcPts val="300"/>
              </a:spcAft>
              <a:buFont typeface="Symbol" pitchFamily="18" charset="2"/>
              <a:buChar char=""/>
            </a:pPr>
            <a:endParaRPr lang="en-US" sz="18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225425" indent="-225425">
              <a:spcBef>
                <a:spcPct val="0"/>
              </a:spcBef>
              <a:spcAft>
                <a:spcPts val="300"/>
              </a:spcAft>
              <a:buFont typeface="Symbol" pitchFamily="18" charset="2"/>
              <a:buChar char=""/>
            </a:pPr>
            <a:r>
              <a:rPr lang="en-US" sz="1600" b="1" dirty="0" err="1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Devita</a:t>
            </a:r>
            <a:r>
              <a:rPr lang="en-US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, Hellman &amp; Rosenberg's Cancer: Principles &amp; Practice of Oncology 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(«Рак: принципы и практика онкологии</a:t>
            </a:r>
            <a:r>
              <a:rPr lang="ru-RU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», </a:t>
            </a:r>
            <a:r>
              <a:rPr lang="ru-RU" sz="1600" b="1" dirty="0" err="1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ДеВита</a:t>
            </a:r>
            <a:r>
              <a:rPr lang="ru-RU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dirty="0" err="1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Хеллман</a:t>
            </a:r>
            <a:r>
              <a:rPr lang="ru-RU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и Розенберг ) 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( 9</a:t>
            </a:r>
            <a:r>
              <a:rPr lang="ru-RU" sz="1600" baseline="300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издание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Данная книга признана мировым медицинским сообществом как </a:t>
            </a:r>
            <a:r>
              <a:rPr lang="ru-RU" sz="1200" dirty="0" err="1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нормообразующий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ориентир в области онкологии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indent="0">
              <a:spcBef>
                <a:spcPct val="0"/>
              </a:spcBef>
              <a:spcAft>
                <a:spcPts val="300"/>
              </a:spcAft>
              <a:buNone/>
            </a:pPr>
            <a:endParaRPr lang="en-US" sz="1600" dirty="0">
              <a:latin typeface="Arial Black" panose="020B0A04020102020204" pitchFamily="34" charset="0"/>
              <a:ea typeface="Calibri" pitchFamily="34" charset="0"/>
              <a:cs typeface="Times New Roman" pitchFamily="18" charset="0"/>
            </a:endParaRPr>
          </a:p>
          <a:p>
            <a:pPr marL="225425" indent="-225425">
              <a:spcBef>
                <a:spcPct val="0"/>
              </a:spcBef>
              <a:spcAft>
                <a:spcPts val="300"/>
              </a:spcAft>
              <a:buFont typeface="Symbol" pitchFamily="18" charset="2"/>
              <a:buChar char=""/>
            </a:pPr>
            <a:r>
              <a:rPr lang="en-US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Lippincott Manual of Nursing </a:t>
            </a:r>
            <a:r>
              <a:rPr lang="en-US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Practice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(Руководство </a:t>
            </a:r>
            <a:r>
              <a:rPr lang="en-US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Lippincott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по </a:t>
            </a:r>
            <a:r>
              <a:rPr lang="ru-RU" sz="1600" b="1" dirty="0" err="1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медсестринству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(10</a:t>
            </a:r>
            <a:r>
              <a:rPr lang="ru-RU" sz="1600" baseline="300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издание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Часто упоминаемая как «Руководство 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Lippincott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» или просто «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Lippincott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данная работа широко используется в качестве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методического руководства во многих медицинских учреждениях 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содержит 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150 </a:t>
            </a:r>
            <a:r>
              <a:rPr lang="ru-RU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методических указаний по работе среднего медицинского персонала</a:t>
            </a:r>
            <a:r>
              <a:rPr lang="en-US" sz="12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).</a:t>
            </a:r>
          </a:p>
          <a:p>
            <a:pPr marL="0" indent="0">
              <a:spcBef>
                <a:spcPct val="0"/>
              </a:spcBef>
              <a:spcAft>
                <a:spcPts val="300"/>
              </a:spcAft>
              <a:buNone/>
            </a:pPr>
            <a:endParaRPr lang="en-US" sz="1600" dirty="0">
              <a:latin typeface="Arial Black" panose="020B0A04020102020204" pitchFamily="34" charset="0"/>
              <a:ea typeface="Calibri" pitchFamily="34" charset="0"/>
              <a:cs typeface="Times New Roman" pitchFamily="18" charset="0"/>
            </a:endParaRPr>
          </a:p>
          <a:p>
            <a:pPr marL="225425" indent="-225425">
              <a:spcBef>
                <a:spcPct val="0"/>
              </a:spcBef>
              <a:spcAft>
                <a:spcPts val="300"/>
              </a:spcAft>
              <a:buFont typeface="Symbol" pitchFamily="18" charset="2"/>
              <a:buChar char=""/>
            </a:pPr>
            <a:r>
              <a:rPr lang="en-US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Kaplan &amp; </a:t>
            </a:r>
            <a:r>
              <a:rPr lang="en-US" sz="1600" b="1" dirty="0" err="1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Sadock's</a:t>
            </a:r>
            <a:r>
              <a:rPr lang="en-US" sz="1600" b="1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Comprehensive Textbook of Psychiatry 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(«Исчерпывающее руководство по психиатрии», Каплан и </a:t>
            </a:r>
            <a:r>
              <a:rPr lang="ru-RU" sz="1600" b="1" dirty="0" err="1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Сэдок</a:t>
            </a:r>
            <a:r>
              <a:rPr lang="ru-RU" sz="1600" b="1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 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(9</a:t>
            </a:r>
            <a:r>
              <a:rPr lang="ru-RU" sz="1600" baseline="300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издание</a:t>
            </a:r>
            <a:r>
              <a:rPr lang="en-US" sz="1600" dirty="0" smtClean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1600" dirty="0"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Предыдущие восемь изданий утвердили </a:t>
            </a:r>
            <a:r>
              <a:rPr lang="en-US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CTP</a:t>
            </a:r>
            <a:r>
              <a:rPr lang="ru-RU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в качестве краеугольного документа в области психиатрии и психического здоровья. Данное девятое издание содержит массу новой и обновленной информации в сфере </a:t>
            </a:r>
            <a:r>
              <a:rPr lang="ru-RU" sz="1100" dirty="0" err="1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нейробиологии</a:t>
            </a:r>
            <a:r>
              <a:rPr lang="ru-RU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, генетики, </a:t>
            </a:r>
            <a:r>
              <a:rPr lang="ru-RU" sz="1100" dirty="0" err="1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нейропсихиатрии</a:t>
            </a:r>
            <a:r>
              <a:rPr lang="en-US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100" dirty="0" err="1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психофармакотерапии</a:t>
            </a:r>
            <a:r>
              <a:rPr lang="ru-RU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 и других ключевых областях</a:t>
            </a:r>
            <a:r>
              <a:rPr lang="en-US" sz="1100" dirty="0" smtClean="0">
                <a:solidFill>
                  <a:srgbClr val="757575"/>
                </a:solidFill>
                <a:latin typeface="Arial Black" panose="020B0A04020102020204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ct val="0"/>
              </a:spcBef>
              <a:spcAft>
                <a:spcPts val="300"/>
              </a:spcAft>
              <a:buNone/>
            </a:pPr>
            <a:endParaRPr lang="en-US" sz="1400" dirty="0">
              <a:latin typeface="Arial Black" panose="020B0A04020102020204" pitchFamily="34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400" dirty="0" smtClean="0">
              <a:cs typeface="Calibri" pitchFamily="34" charset="0"/>
            </a:endParaRPr>
          </a:p>
        </p:txBody>
      </p:sp>
      <p:pic>
        <p:nvPicPr>
          <p:cNvPr id="7" name="Picture 6" descr="978078176899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1192350"/>
            <a:ext cx="1152128" cy="1611179"/>
          </a:xfrm>
          <a:prstGeom prst="rect">
            <a:avLst/>
          </a:prstGeom>
        </p:spPr>
      </p:pic>
      <p:pic>
        <p:nvPicPr>
          <p:cNvPr id="8" name="Picture 7" descr="978145117648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2924944"/>
            <a:ext cx="1200472" cy="1594377"/>
          </a:xfrm>
          <a:prstGeom prst="rect">
            <a:avLst/>
          </a:prstGeom>
        </p:spPr>
      </p:pic>
      <p:pic>
        <p:nvPicPr>
          <p:cNvPr id="9" name="Picture 8" descr="978160831708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0" y="4521405"/>
            <a:ext cx="1200472" cy="164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814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>
                <a:latin typeface="Arial Black" panose="020B0A04020102020204" pitchFamily="34" charset="0"/>
              </a:rPr>
              <a:t>Коллекции справочных руководств LWW – </a:t>
            </a:r>
            <a:r>
              <a:rPr lang="ru-RU" dirty="0" smtClean="0">
                <a:latin typeface="Arial Black" panose="020B0A04020102020204" pitchFamily="34" charset="0"/>
              </a:rPr>
              <a:t>ф</a:t>
            </a:r>
            <a:r>
              <a:rPr lang="en-US" dirty="0" smtClean="0">
                <a:latin typeface="Arial Black" panose="020B0A04020102020204" pitchFamily="34" charset="0"/>
              </a:rPr>
              <a:t>армацевтика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295400"/>
            <a:ext cx="6810375" cy="4495800"/>
          </a:xfrm>
        </p:spPr>
        <p:txBody>
          <a:bodyPr/>
          <a:lstStyle/>
          <a:p>
            <a:r>
              <a:rPr lang="en-US" sz="1800" dirty="0" smtClean="0">
                <a:latin typeface="Arial Black" panose="020B0A04020102020204" pitchFamily="34" charset="0"/>
              </a:rPr>
              <a:t>Коллекция Clinical Pharmacy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 (20 книг)</a:t>
            </a:r>
          </a:p>
          <a:p>
            <a:pPr lvl="1"/>
            <a:r>
              <a:rPr lang="ru-RU" sz="1800" dirty="0">
                <a:latin typeface="Arial Black" panose="020B0A04020102020204" pitchFamily="34" charset="0"/>
              </a:rPr>
              <a:t>В</a:t>
            </a:r>
            <a:r>
              <a:rPr lang="ru-RU" sz="1800" dirty="0" smtClean="0">
                <a:latin typeface="Arial Black" panose="020B0A04020102020204" pitchFamily="34" charset="0"/>
              </a:rPr>
              <a:t>се аспекты </a:t>
            </a:r>
            <a:r>
              <a:rPr lang="en-US" sz="1800" dirty="0" smtClean="0">
                <a:latin typeface="Arial Black" panose="020B0A04020102020204" pitchFamily="34" charset="0"/>
              </a:rPr>
              <a:t>терап</a:t>
            </a:r>
            <a:r>
              <a:rPr lang="ru-RU" sz="1800" dirty="0" smtClean="0">
                <a:latin typeface="Arial Black" panose="020B0A04020102020204" pitchFamily="34" charset="0"/>
              </a:rPr>
              <a:t>ии</a:t>
            </a:r>
            <a:r>
              <a:rPr lang="en-US" sz="1800" dirty="0" smtClean="0">
                <a:latin typeface="Arial Black" panose="020B0A04020102020204" pitchFamily="34" charset="0"/>
              </a:rPr>
              <a:t> </a:t>
            </a:r>
            <a:r>
              <a:rPr lang="en-US" sz="1800" dirty="0">
                <a:latin typeface="Arial Black" panose="020B0A04020102020204" pitchFamily="34" charset="0"/>
              </a:rPr>
              <a:t>и </a:t>
            </a:r>
            <a:r>
              <a:rPr lang="en-US" sz="1800" dirty="0" smtClean="0">
                <a:latin typeface="Arial Black" panose="020B0A04020102020204" pitchFamily="34" charset="0"/>
              </a:rPr>
              <a:t>уход</a:t>
            </a:r>
            <a:r>
              <a:rPr lang="ru-RU" sz="1800" dirty="0" smtClean="0">
                <a:latin typeface="Arial Black" panose="020B0A04020102020204" pitchFamily="34" charset="0"/>
              </a:rPr>
              <a:t>а</a:t>
            </a:r>
            <a:r>
              <a:rPr lang="en-US" sz="1800" dirty="0" smtClean="0">
                <a:latin typeface="Arial Black" panose="020B0A04020102020204" pitchFamily="34" charset="0"/>
              </a:rPr>
              <a:t> </a:t>
            </a:r>
            <a:r>
              <a:rPr lang="en-US" sz="1800" dirty="0">
                <a:latin typeface="Arial Black" panose="020B0A04020102020204" pitchFamily="34" charset="0"/>
              </a:rPr>
              <a:t>за пациентами от авторитетных </a:t>
            </a:r>
            <a:r>
              <a:rPr lang="en-US" sz="1800" dirty="0" smtClean="0">
                <a:latin typeface="Arial Black" panose="020B0A04020102020204" pitchFamily="34" charset="0"/>
              </a:rPr>
              <a:t>источников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pPr lvl="1"/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Фармацевтическая </a:t>
            </a:r>
            <a:r>
              <a:rPr lang="en-US" sz="1800" dirty="0" err="1" smtClean="0">
                <a:latin typeface="Arial Black" panose="020B0A04020102020204" pitchFamily="34" charset="0"/>
              </a:rPr>
              <a:t>коллекция</a:t>
            </a:r>
            <a:r>
              <a:rPr lang="en-US" sz="1800" dirty="0" smtClean="0">
                <a:latin typeface="Arial Black" panose="020B0A04020102020204" pitchFamily="34" charset="0"/>
              </a:rPr>
              <a:t> Cornerstone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 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(12 книг)</a:t>
            </a:r>
          </a:p>
          <a:p>
            <a:pPr lvl="1"/>
            <a:r>
              <a:rPr lang="ru-RU" sz="1800" dirty="0">
                <a:latin typeface="Arial Black" panose="020B0A04020102020204" pitchFamily="34" charset="0"/>
              </a:rPr>
              <a:t>Ф</a:t>
            </a:r>
            <a:r>
              <a:rPr lang="en-US" sz="1800" dirty="0" smtClean="0">
                <a:latin typeface="Arial Black" panose="020B0A04020102020204" pitchFamily="34" charset="0"/>
              </a:rPr>
              <a:t>ундаментальные знания для студентов</a:t>
            </a:r>
          </a:p>
          <a:p>
            <a:pPr lvl="1"/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Коллекция Integrated Pharmacy 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(32 книги)</a:t>
            </a:r>
          </a:p>
          <a:p>
            <a:pPr lvl="1"/>
            <a:r>
              <a:rPr lang="ru-RU" sz="1800" dirty="0" smtClean="0">
                <a:latin typeface="Arial Black" panose="020B0A04020102020204" pitchFamily="34" charset="0"/>
              </a:rPr>
              <a:t>К</a:t>
            </a:r>
            <a:r>
              <a:rPr lang="en-US" sz="1800" dirty="0" smtClean="0">
                <a:latin typeface="Arial Black" panose="020B0A04020102020204" pitchFamily="34" charset="0"/>
              </a:rPr>
              <a:t>ниги из коллекций Cornerstone и Clinical Pharmacy 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pPr lvl="1"/>
            <a:r>
              <a:rPr lang="en-US" sz="1800" dirty="0" smtClean="0">
                <a:latin typeface="Arial Black" panose="020B0A04020102020204" pitchFamily="34" charset="0"/>
              </a:rPr>
              <a:t>Все необходимое для выполнения содержательных требований по учебной программе PharmD</a:t>
            </a:r>
            <a:r>
              <a:rPr sz="1800" dirty="0" smtClean="0"/>
              <a:t> </a:t>
            </a:r>
          </a:p>
          <a:p>
            <a:pPr lvl="1"/>
            <a:r>
              <a:rPr lang="en-US" sz="1800" dirty="0" smtClean="0">
                <a:latin typeface="Arial Black" panose="020B0A04020102020204" pitchFamily="34" charset="0"/>
              </a:rPr>
              <a:t>Комплексный ресурс для практикующих фармацевтов</a:t>
            </a:r>
            <a:endParaRPr lang="ru-RU" sz="1800" dirty="0" smtClean="0">
              <a:solidFill>
                <a:srgbClr val="757575"/>
              </a:solidFill>
            </a:endParaRPr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810000"/>
            <a:ext cx="1711792" cy="230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358900"/>
            <a:ext cx="1711792" cy="228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978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>
                <a:latin typeface="Arial Black" panose="020B0A04020102020204" pitchFamily="34" charset="0"/>
              </a:rPr>
              <a:t>Коллекции справочных руководств LWW – </a:t>
            </a:r>
            <a:r>
              <a:rPr lang="ru-RU" dirty="0" smtClean="0">
                <a:latin typeface="Arial Black" panose="020B0A04020102020204" pitchFamily="34" charset="0"/>
              </a:rPr>
              <a:t>х</a:t>
            </a:r>
            <a:r>
              <a:rPr lang="en-US" dirty="0" smtClean="0">
                <a:latin typeface="Arial Black" panose="020B0A04020102020204" pitchFamily="34" charset="0"/>
              </a:rPr>
              <a:t>ирургия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524000"/>
            <a:ext cx="6657975" cy="4495800"/>
          </a:xfrm>
        </p:spPr>
        <p:txBody>
          <a:bodyPr/>
          <a:lstStyle/>
          <a:p>
            <a:r>
              <a:rPr lang="en-US" sz="1800" dirty="0" smtClean="0">
                <a:latin typeface="Arial Black" panose="020B0A04020102020204" pitchFamily="34" charset="0"/>
              </a:rPr>
              <a:t>Базовая коллекция по хирургии 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(49 книг)</a:t>
            </a:r>
          </a:p>
          <a:p>
            <a:pPr lvl="1"/>
            <a:r>
              <a:rPr lang="ru-RU" sz="1800" dirty="0">
                <a:latin typeface="Arial Black" panose="020B0A04020102020204" pitchFamily="34" charset="0"/>
              </a:rPr>
              <a:t>П</a:t>
            </a:r>
            <a:r>
              <a:rPr lang="en-US" sz="1800" dirty="0" smtClean="0">
                <a:latin typeface="Arial Black" panose="020B0A04020102020204" pitchFamily="34" charset="0"/>
              </a:rPr>
              <a:t>очти 50 книг золотого стандарта, которые охватывают основные аспекты хирургии</a:t>
            </a:r>
            <a:endParaRPr lang="ru-RU" sz="1800" dirty="0">
              <a:latin typeface="Arial Black" panose="020B0A04020102020204" pitchFamily="34" charset="0"/>
            </a:endParaRPr>
          </a:p>
          <a:p>
            <a:pPr lvl="1"/>
            <a:endParaRPr lang="ru-RU" sz="1800" dirty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Расширенная коллекция 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(20 книг)</a:t>
            </a:r>
          </a:p>
          <a:p>
            <a:pPr lvl="1"/>
            <a:r>
              <a:rPr lang="ru-RU" sz="1800" dirty="0">
                <a:latin typeface="Arial Black" panose="020B0A04020102020204" pitchFamily="34" charset="0"/>
              </a:rPr>
              <a:t>К</a:t>
            </a:r>
            <a:r>
              <a:rPr lang="en-US" sz="1800" dirty="0" smtClean="0">
                <a:latin typeface="Arial Black" panose="020B0A04020102020204" pitchFamily="34" charset="0"/>
              </a:rPr>
              <a:t>линические справочники, охватывающие важнейшие аспекты реконструктивно-пластической хирургии и других важнейших разделов хирургии</a:t>
            </a:r>
            <a:endParaRPr lang="ru-RU" sz="1800" dirty="0">
              <a:latin typeface="Arial Black" panose="020B0A04020102020204" pitchFamily="34" charset="0"/>
            </a:endParaRPr>
          </a:p>
        </p:txBody>
      </p:sp>
      <p:pic>
        <p:nvPicPr>
          <p:cNvPr id="6" name="Picture 4" descr="C:\Users\Rachel.mante\Desktop\P&amp;E\Surgery\Fischers Mastery of Surgery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6698" y="1843882"/>
            <a:ext cx="144010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Rachel.mante\Desktop\P&amp;E\Surgery\Greenfields Surgery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52863"/>
            <a:ext cx="1447800" cy="18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501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>
                <a:latin typeface="Arial Black" panose="020B0A04020102020204" pitchFamily="34" charset="0"/>
              </a:rPr>
              <a:t>Коллекции справочных руководств LWW – ортопедическая хирургия и спортивная медицина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524000"/>
            <a:ext cx="6505575" cy="4495800"/>
          </a:xfrm>
        </p:spPr>
        <p:txBody>
          <a:bodyPr/>
          <a:lstStyle/>
          <a:p>
            <a:r>
              <a:rPr lang="en-US" sz="1800" dirty="0" smtClean="0">
                <a:latin typeface="Arial Black" panose="020B0A04020102020204" pitchFamily="34" charset="0"/>
              </a:rPr>
              <a:t>Базовая коллекция </a:t>
            </a:r>
            <a:r>
              <a:rPr lang="en-US" sz="1800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(48 книг)</a:t>
            </a:r>
          </a:p>
          <a:p>
            <a:pPr lvl="1"/>
            <a:r>
              <a:rPr lang="en-US" sz="1800" dirty="0">
                <a:latin typeface="Arial Black" panose="020B0A04020102020204" pitchFamily="34" charset="0"/>
              </a:rPr>
              <a:t>Комплексные и фундаментальные тексты для ординатуры и практикующих </a:t>
            </a:r>
            <a:r>
              <a:rPr lang="en-US" sz="1800" dirty="0" smtClean="0">
                <a:latin typeface="Arial Black" panose="020B0A04020102020204" pitchFamily="34" charset="0"/>
              </a:rPr>
              <a:t>врачей</a:t>
            </a:r>
            <a:endParaRPr lang="ru-RU" sz="1800" dirty="0">
              <a:latin typeface="Arial Black" panose="020B0A04020102020204" pitchFamily="34" charset="0"/>
            </a:endParaRPr>
          </a:p>
          <a:p>
            <a:pPr lvl="1"/>
            <a:endParaRPr lang="ru-RU" sz="1800" dirty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Расширенная коллекция </a:t>
            </a:r>
            <a:r>
              <a:rPr lang="en-US" sz="1800" dirty="0">
                <a:solidFill>
                  <a:srgbClr val="757575"/>
                </a:solidFill>
                <a:latin typeface="Arial Black" panose="020B0A04020102020204" pitchFamily="34" charset="0"/>
              </a:rPr>
              <a:t>(20 книг)</a:t>
            </a:r>
          </a:p>
          <a:p>
            <a:pPr lvl="1"/>
            <a:r>
              <a:rPr lang="ru-RU" sz="1800" dirty="0">
                <a:latin typeface="Arial Black" panose="020B0A04020102020204" pitchFamily="34" charset="0"/>
              </a:rPr>
              <a:t>О</a:t>
            </a:r>
            <a:r>
              <a:rPr lang="en-US" sz="1800" dirty="0" smtClean="0">
                <a:latin typeface="Arial Black" panose="020B0A04020102020204" pitchFamily="34" charset="0"/>
              </a:rPr>
              <a:t>свещение важнейших аспектов тазобедренного сустава, коленного сустава и позвоночника для последующего изучения более специализированной научной литературы</a:t>
            </a:r>
          </a:p>
          <a:p>
            <a:r>
              <a:rPr lang="en-US" sz="1800" dirty="0" smtClean="0">
                <a:latin typeface="Arial Black" panose="020B0A04020102020204" pitchFamily="34" charset="0"/>
              </a:rPr>
              <a:t>Специализированные коллекции</a:t>
            </a:r>
            <a:endParaRPr lang="ru-RU" sz="1800" dirty="0">
              <a:solidFill>
                <a:srgbClr val="757575"/>
              </a:solidFill>
              <a:latin typeface="Arial Black" panose="020B0A04020102020204" pitchFamily="34" charset="0"/>
            </a:endParaRPr>
          </a:p>
          <a:p>
            <a:pPr lvl="1"/>
            <a:r>
              <a:rPr lang="en-US" sz="1800" dirty="0">
                <a:latin typeface="Arial Black" panose="020B0A04020102020204" pitchFamily="34" charset="0"/>
              </a:rPr>
              <a:t>Коллекция по голеностопному суставу (10 книг)</a:t>
            </a:r>
          </a:p>
          <a:p>
            <a:pPr lvl="1"/>
            <a:r>
              <a:rPr lang="en-US" sz="1800" dirty="0">
                <a:latin typeface="Arial Black" panose="020B0A04020102020204" pitchFamily="34" charset="0"/>
              </a:rPr>
              <a:t>Коллекция по педиатрии (9 книг)</a:t>
            </a:r>
          </a:p>
          <a:p>
            <a:pPr lvl="1"/>
            <a:r>
              <a:rPr lang="en-US" sz="1800" dirty="0">
                <a:latin typeface="Arial Black" panose="020B0A04020102020204" pitchFamily="34" charset="0"/>
              </a:rPr>
              <a:t>Коллекция по позвоночнику (9 книг)</a:t>
            </a:r>
          </a:p>
          <a:p>
            <a:pPr lvl="1"/>
            <a:endParaRPr lang="ru-RU" dirty="0"/>
          </a:p>
        </p:txBody>
      </p:sp>
      <p:pic>
        <p:nvPicPr>
          <p:cNvPr id="8" name="Picture 7" descr="http://img1.imagesbn.com/p/9781451160932_p0_v1_s260x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76400"/>
            <a:ext cx="1409700" cy="190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://ecx.images-amazon.com/images/I/51NF1wZbY7L._SY300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886200"/>
            <a:ext cx="1461961" cy="18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7431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76892"/>
            <a:ext cx="8229600" cy="523220"/>
          </a:xfrm>
        </p:spPr>
        <p:txBody>
          <a:bodyPr anchor="b">
            <a:spAutoFit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Arial Black" panose="020B0A04020102020204" pitchFamily="34" charset="0"/>
              </a:rPr>
              <a:t>О компании Wolters Kluwer</a:t>
            </a:r>
            <a:endParaRPr lang="ru-RU" sz="28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245" name="Rectangle 6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6400800" cy="4267200"/>
          </a:xfrm>
        </p:spPr>
        <p:txBody>
          <a:bodyPr/>
          <a:lstStyle/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Arial Black" panose="020B0A04020102020204" pitchFamily="34" charset="0"/>
              </a:rPr>
              <a:t>Ведущая в мире компания в области информационных услуг и издательского дела</a:t>
            </a: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Arial Black" panose="020B0A04020102020204" pitchFamily="34" charset="0"/>
              </a:rPr>
              <a:t>Выручка в 2011 г. – 3,4 млрд евро (4,7 млрд долл.)</a:t>
            </a: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Arial Black" panose="020B0A04020102020204" pitchFamily="34" charset="0"/>
              </a:rPr>
              <a:t>Штат – примерно 19 тыс. сотрудников</a:t>
            </a: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latin typeface="Arial Black" panose="020B0A04020102020204" pitchFamily="34" charset="0"/>
              </a:rPr>
              <a:t>Специализированные профессиональные решения и услуги</a:t>
            </a:r>
            <a:r>
              <a:rPr lang="ru-RU" sz="1600" dirty="0" smtClean="0">
                <a:latin typeface="Arial Black" panose="020B0A04020102020204" pitchFamily="34" charset="0"/>
              </a:rPr>
              <a:t> в следующих областях</a:t>
            </a:r>
            <a:r>
              <a:rPr lang="en-US" sz="1600" dirty="0" smtClean="0">
                <a:latin typeface="Arial Black" panose="020B0A04020102020204" pitchFamily="34" charset="0"/>
              </a:rPr>
              <a:t>: </a:t>
            </a:r>
          </a:p>
          <a:p>
            <a:pPr marL="458788" lvl="1" indent="-231775">
              <a:buFont typeface="Arial" pitchFamily="34" charset="0"/>
              <a:buChar char="•"/>
              <a:defRPr/>
            </a:pPr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Медицина</a:t>
            </a:r>
            <a:endParaRPr lang="en-US" sz="1600" dirty="0" smtClean="0">
              <a:solidFill>
                <a:schemeClr val="bg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458788" lvl="1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Юриспруденция</a:t>
            </a:r>
          </a:p>
          <a:p>
            <a:pPr marL="458788" lvl="1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Налоги и бухгалтерский учет</a:t>
            </a:r>
          </a:p>
          <a:p>
            <a:pPr marL="458788" lvl="1" indent="-231775"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Финансовые услуги и услуги по обеспечению соответствия требованиям</a:t>
            </a: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ru-RU" sz="1600" dirty="0" smtClean="0">
                <a:latin typeface="Arial Black" panose="020B0A04020102020204" pitchFamily="34" charset="0"/>
              </a:rPr>
              <a:t>Масштаб </a:t>
            </a:r>
            <a:r>
              <a:rPr lang="ru-RU" sz="1600" dirty="0">
                <a:latin typeface="Arial Black" panose="020B0A04020102020204" pitchFamily="34" charset="0"/>
              </a:rPr>
              <a:t>д</a:t>
            </a:r>
            <a:r>
              <a:rPr lang="en-US" sz="1600" dirty="0" smtClean="0">
                <a:latin typeface="Arial Black" panose="020B0A04020102020204" pitchFamily="34" charset="0"/>
              </a:rPr>
              <a:t>еятельност</a:t>
            </a:r>
            <a:r>
              <a:rPr lang="ru-RU" sz="1600" dirty="0" smtClean="0">
                <a:latin typeface="Arial Black" panose="020B0A04020102020204" pitchFamily="34" charset="0"/>
              </a:rPr>
              <a:t>и</a:t>
            </a:r>
            <a:r>
              <a:rPr lang="en-US" sz="1600" dirty="0" smtClean="0">
                <a:latin typeface="Arial Black" panose="020B0A04020102020204" pitchFamily="34" charset="0"/>
              </a:rPr>
              <a:t>: </a:t>
            </a:r>
            <a:r>
              <a:rPr lang="ru-RU" sz="1600" dirty="0" smtClean="0">
                <a:latin typeface="Arial Black" panose="020B0A04020102020204" pitchFamily="34" charset="0"/>
              </a:rPr>
              <a:t>б</a:t>
            </a:r>
            <a:r>
              <a:rPr lang="en-US" sz="1600" dirty="0" smtClean="0">
                <a:latin typeface="Arial Black" panose="020B0A04020102020204" pitchFamily="34" charset="0"/>
              </a:rPr>
              <a:t>олее 40 стран в Европе, </a:t>
            </a:r>
            <a:r>
              <a:rPr lang="en-US" sz="1600" dirty="0" err="1" smtClean="0">
                <a:latin typeface="Arial Black" panose="020B0A04020102020204" pitchFamily="34" charset="0"/>
              </a:rPr>
              <a:t>Северной</a:t>
            </a:r>
            <a:r>
              <a:rPr lang="en-US" sz="1600" dirty="0">
                <a:latin typeface="Arial Black" panose="020B0A04020102020204" pitchFamily="34" charset="0"/>
              </a:rPr>
              <a:t> </a:t>
            </a:r>
            <a:r>
              <a:rPr lang="en-US" sz="1600" dirty="0" err="1">
                <a:latin typeface="Arial Black" panose="020B0A04020102020204" pitchFamily="34" charset="0"/>
              </a:rPr>
              <a:t>Южной</a:t>
            </a:r>
            <a:r>
              <a:rPr lang="en-US" sz="1600" dirty="0">
                <a:latin typeface="Arial Black" panose="020B0A04020102020204" pitchFamily="34" charset="0"/>
              </a:rPr>
              <a:t> </a:t>
            </a:r>
            <a:r>
              <a:rPr lang="en-US" sz="1600" dirty="0" err="1" smtClean="0">
                <a:latin typeface="Arial Black" panose="020B0A04020102020204" pitchFamily="34" charset="0"/>
              </a:rPr>
              <a:t>Америке</a:t>
            </a:r>
            <a:r>
              <a:rPr lang="en-US" sz="1600" dirty="0" smtClean="0">
                <a:latin typeface="Arial Black" panose="020B0A04020102020204" pitchFamily="34" charset="0"/>
              </a:rPr>
              <a:t>,</a:t>
            </a:r>
          </a:p>
          <a:p>
            <a:pPr marL="0" indent="0">
              <a:buNone/>
              <a:defRPr/>
            </a:pPr>
            <a:r>
              <a:rPr lang="en-US" sz="1400" dirty="0" smtClean="0">
                <a:latin typeface="Arial Black" panose="020B0A04020102020204" pitchFamily="34" charset="0"/>
              </a:rPr>
              <a:t>    Азиатско-Тихоокеанском регионе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r="40974"/>
          <a:stretch>
            <a:fillRect/>
          </a:stretch>
        </p:blipFill>
        <p:spPr bwMode="auto">
          <a:xfrm>
            <a:off x="6553200" y="1569636"/>
            <a:ext cx="2514600" cy="315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3895219014"/>
              </p:ext>
            </p:extLst>
          </p:nvPr>
        </p:nvGraphicFramePr>
        <p:xfrm>
          <a:off x="1524000" y="4724401"/>
          <a:ext cx="6400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819232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Книги на платформе </a:t>
            </a:r>
            <a:r>
              <a:rPr lang="en-GB" dirty="0" smtClean="0">
                <a:latin typeface="Arial Black" panose="020B0A04020102020204" pitchFamily="34" charset="0"/>
              </a:rPr>
              <a:t>OVID SP</a:t>
            </a:r>
            <a:endParaRPr lang="en-GB" dirty="0">
              <a:latin typeface="Arial Black" panose="020B0A040201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084" y="1351350"/>
            <a:ext cx="8710116" cy="48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313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НОВИНКА </a:t>
            </a:r>
            <a:r>
              <a:rPr lang="en-GB" dirty="0" smtClean="0">
                <a:latin typeface="Arial Black" panose="020B0A04020102020204" pitchFamily="34" charset="0"/>
              </a:rPr>
              <a:t>- </a:t>
            </a:r>
            <a:r>
              <a:rPr lang="ru-RU" dirty="0" err="1" smtClean="0">
                <a:latin typeface="Arial Black" panose="020B0A04020102020204" pitchFamily="34" charset="0"/>
              </a:rPr>
              <a:t>Мультимедийные</a:t>
            </a:r>
            <a:r>
              <a:rPr lang="ru-RU" dirty="0" smtClean="0">
                <a:latin typeface="Arial Black" panose="020B0A04020102020204" pitchFamily="34" charset="0"/>
              </a:rPr>
              <a:t> ресурсы на платформе</a:t>
            </a:r>
            <a:r>
              <a:rPr lang="en-GB" dirty="0" smtClean="0">
                <a:latin typeface="Arial Black" panose="020B0A04020102020204" pitchFamily="34" charset="0"/>
              </a:rPr>
              <a:t> OVID! </a:t>
            </a:r>
            <a:endParaRPr lang="en-GB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524000"/>
            <a:ext cx="6095999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Arial Black" panose="020B0A04020102020204" pitchFamily="34" charset="0"/>
              </a:rPr>
              <a:t>Мультимедиа – это видеоролики, </a:t>
            </a:r>
            <a:r>
              <a:rPr lang="ru-RU" sz="1600" dirty="0" err="1" smtClean="0">
                <a:latin typeface="Arial Black" panose="020B0A04020102020204" pitchFamily="34" charset="0"/>
              </a:rPr>
              <a:t>подкасты</a:t>
            </a:r>
            <a:r>
              <a:rPr lang="ru-RU" sz="1600" dirty="0" smtClean="0">
                <a:latin typeface="Arial Black" panose="020B0A04020102020204" pitchFamily="34" charset="0"/>
              </a:rPr>
              <a:t> и изображения </a:t>
            </a:r>
            <a:r>
              <a:rPr lang="en-GB" sz="1600" dirty="0" smtClean="0">
                <a:latin typeface="Arial Black" panose="020B0A040201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6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Arial Black" panose="020B0A04020102020204" pitchFamily="34" charset="0"/>
              </a:rPr>
              <a:t>Опция доступна с июля 2013 года</a:t>
            </a:r>
            <a:endParaRPr lang="en-GB" sz="16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GB" sz="16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Arial Black" panose="020B0A04020102020204" pitchFamily="34" charset="0"/>
              </a:rPr>
              <a:t>Доступный </a:t>
            </a:r>
            <a:r>
              <a:rPr lang="ru-RU" sz="1600" dirty="0" err="1" smtClean="0">
                <a:latin typeface="Arial Black" panose="020B0A04020102020204" pitchFamily="34" charset="0"/>
              </a:rPr>
              <a:t>контент</a:t>
            </a:r>
            <a:r>
              <a:rPr lang="ru-RU" sz="1600" dirty="0" smtClean="0">
                <a:latin typeface="Arial Black" panose="020B0A04020102020204" pitchFamily="34" charset="0"/>
              </a:rPr>
              <a:t> включает содержимое журналов и книг, на которые оформлена подписка </a:t>
            </a:r>
            <a:endParaRPr lang="en-GB" sz="16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GB" sz="16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Arial Black" panose="020B0A04020102020204" pitchFamily="34" charset="0"/>
              </a:rPr>
              <a:t>В ноябре</a:t>
            </a:r>
            <a:r>
              <a:rPr lang="en-GB" sz="1600" dirty="0" smtClean="0">
                <a:latin typeface="Arial Black" panose="020B0A04020102020204" pitchFamily="34" charset="0"/>
              </a:rPr>
              <a:t> </a:t>
            </a:r>
            <a:r>
              <a:rPr lang="en-GB" sz="1600" dirty="0">
                <a:latin typeface="Arial Black" panose="020B0A04020102020204" pitchFamily="34" charset="0"/>
              </a:rPr>
              <a:t>2013 </a:t>
            </a:r>
            <a:r>
              <a:rPr lang="ru-RU" sz="1600" dirty="0" smtClean="0">
                <a:latin typeface="Arial Black" panose="020B0A04020102020204" pitchFamily="34" charset="0"/>
              </a:rPr>
              <a:t>г. в </a:t>
            </a:r>
            <a:r>
              <a:rPr lang="en-GB" sz="1600" dirty="0" smtClean="0">
                <a:latin typeface="Arial Black" panose="020B0A04020102020204" pitchFamily="34" charset="0"/>
              </a:rPr>
              <a:t>Ovid </a:t>
            </a:r>
            <a:r>
              <a:rPr lang="ru-RU" sz="1600" dirty="0" smtClean="0">
                <a:latin typeface="Arial Black" panose="020B0A04020102020204" pitchFamily="34" charset="0"/>
              </a:rPr>
              <a:t>было представлено более </a:t>
            </a:r>
            <a:r>
              <a:rPr lang="en-GB" sz="1600" dirty="0" smtClean="0">
                <a:latin typeface="Arial Black" panose="020B0A04020102020204" pitchFamily="34" charset="0"/>
              </a:rPr>
              <a:t>1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GB" sz="1600" dirty="0" smtClean="0">
                <a:latin typeface="Arial Black" panose="020B0A04020102020204" pitchFamily="34" charset="0"/>
              </a:rPr>
              <a:t>200 </a:t>
            </a:r>
            <a:r>
              <a:rPr lang="ru-RU" sz="1600" dirty="0" smtClean="0">
                <a:latin typeface="Arial Black" panose="020B0A04020102020204" pitchFamily="34" charset="0"/>
              </a:rPr>
              <a:t>видеороликов, связанных с журналами </a:t>
            </a:r>
            <a:r>
              <a:rPr lang="en-GB" sz="1600" dirty="0" smtClean="0">
                <a:latin typeface="Arial Black" panose="020B0A04020102020204" pitchFamily="34" charset="0"/>
              </a:rPr>
              <a:t>LWW </a:t>
            </a:r>
            <a:r>
              <a:rPr lang="ru-RU" sz="1600" dirty="0" smtClean="0">
                <a:latin typeface="Arial Black" panose="020B0A04020102020204" pitchFamily="34" charset="0"/>
              </a:rPr>
              <a:t>и более 900 видеороликов, связанных с книгами </a:t>
            </a:r>
            <a:r>
              <a:rPr lang="en-GB" sz="1600" dirty="0" smtClean="0">
                <a:latin typeface="Arial Black" panose="020B0A04020102020204" pitchFamily="34" charset="0"/>
              </a:rPr>
              <a:t>900 LWW. </a:t>
            </a:r>
            <a:r>
              <a:rPr lang="ru-RU" sz="1600" dirty="0" smtClean="0">
                <a:latin typeface="Arial Black" panose="020B0A04020102020204" pitchFamily="34" charset="0"/>
              </a:rPr>
              <a:t>Из журналов поступает около 2,7 млн. изображений</a:t>
            </a:r>
            <a:endParaRPr lang="en-GB" sz="16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GB" sz="16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 smtClean="0">
                <a:latin typeface="Arial Black" panose="020B0A04020102020204" pitchFamily="34" charset="0"/>
              </a:rPr>
              <a:t>Прямой доступ через специальную вкладку «Поиск по мультимедиа»</a:t>
            </a:r>
            <a:endParaRPr lang="en-GB" sz="1600" dirty="0"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1371600"/>
            <a:ext cx="1467967" cy="484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688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143000" y="1981200"/>
            <a:ext cx="7010400" cy="93345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768A9"/>
                </a:solidFill>
                <a:effectLst/>
                <a:uLnTx/>
                <a:uFillTx/>
                <a:latin typeface="+mj-lt"/>
              </a:rPr>
              <a:t>Основные стратегии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768A9"/>
                </a:solidFill>
                <a:effectLst/>
                <a:uLnTx/>
                <a:uFillTx/>
                <a:latin typeface="+mj-lt"/>
              </a:rPr>
              <a:t>по написанию хорошей работы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rgbClr val="0768A9"/>
              </a:solidFill>
              <a:effectLst/>
              <a:uLnTx/>
              <a:uFillTx/>
              <a:latin typeface="+mj-lt"/>
              <a:ea typeface="+mj-ea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45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Основные стратегии по написанию хорошей работы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1" y="1524000"/>
            <a:ext cx="8458200" cy="4267200"/>
          </a:xfrm>
        </p:spPr>
        <p:txBody>
          <a:bodyPr/>
          <a:lstStyle/>
          <a:p>
            <a:r>
              <a:rPr dirty="0" smtClean="0"/>
              <a:t>Предлагайте клинически актуальную гипотезу </a:t>
            </a:r>
          </a:p>
          <a:p>
            <a:pPr lvl="1"/>
            <a:r>
              <a:rPr kumimoji="1" lang="en-GB" dirty="0" smtClean="0"/>
              <a:t>Ваша работа должна отвечать на конкретный вопрос</a:t>
            </a:r>
          </a:p>
          <a:p>
            <a:pPr lvl="1"/>
            <a:endParaRPr kumimoji="1" lang="ru-RU" dirty="0" smtClean="0"/>
          </a:p>
          <a:p>
            <a:r>
              <a:rPr dirty="0" smtClean="0"/>
              <a:t>Новизна документа </a:t>
            </a:r>
          </a:p>
          <a:p>
            <a:pPr lvl="1"/>
            <a:r>
              <a:rPr kumimoji="1" lang="en-NZ" dirty="0" smtClean="0"/>
              <a:t>Подчеркните во «Введении», что нового в вашей работе</a:t>
            </a:r>
            <a:endParaRPr lang="ru-RU" dirty="0" smtClean="0"/>
          </a:p>
          <a:p>
            <a:pPr lvl="1"/>
            <a:endParaRPr kumimoji="1"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6988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Основные стратегии по написанию хорошей работы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Как ваши результаты вписываются в то, что мы уже знали?</a:t>
            </a:r>
            <a:endParaRPr lang="ru-RU" dirty="0" smtClean="0"/>
          </a:p>
          <a:p>
            <a:pPr algn="just"/>
            <a:r>
              <a:rPr dirty="0" smtClean="0"/>
              <a:t>Подготовьте раздел «Обсуждение»</a:t>
            </a:r>
          </a:p>
          <a:p>
            <a:pPr lvl="1" algn="just"/>
            <a:r>
              <a:rPr dirty="0" smtClean="0"/>
              <a:t>Представ</a:t>
            </a:r>
            <a:r>
              <a:rPr lang="ru-RU" dirty="0" smtClean="0"/>
              <a:t>ляй</a:t>
            </a:r>
            <a:r>
              <a:rPr dirty="0" smtClean="0"/>
              <a:t>те в первом параграфе наиболее важный результат своей работы</a:t>
            </a:r>
          </a:p>
          <a:p>
            <a:pPr lvl="1" algn="just"/>
            <a:r>
              <a:rPr dirty="0" smtClean="0"/>
              <a:t>Представ</a:t>
            </a:r>
            <a:r>
              <a:rPr lang="ru-RU" dirty="0" smtClean="0"/>
              <a:t>ляй</a:t>
            </a:r>
            <a:r>
              <a:rPr dirty="0" smtClean="0"/>
              <a:t>те краткий научный обзор литературы и по</a:t>
            </a:r>
            <a:r>
              <a:rPr lang="ru-RU" dirty="0" smtClean="0"/>
              <a:t>мещай</a:t>
            </a:r>
            <a:r>
              <a:rPr dirty="0" smtClean="0"/>
              <a:t>те свои результаты в контекст</a:t>
            </a:r>
          </a:p>
          <a:p>
            <a:pPr lvl="1" algn="just"/>
            <a:r>
              <a:rPr dirty="0" smtClean="0"/>
              <a:t>Признавайте ограничения</a:t>
            </a:r>
          </a:p>
          <a:p>
            <a:pPr lvl="1" algn="just"/>
            <a:r>
              <a:rPr dirty="0" smtClean="0"/>
              <a:t>Прив</a:t>
            </a:r>
            <a:r>
              <a:rPr lang="ru-RU" dirty="0" smtClean="0"/>
              <a:t>од</a:t>
            </a:r>
            <a:r>
              <a:rPr dirty="0" smtClean="0"/>
              <a:t>ите потенциальные объяснения своей работы и определ</a:t>
            </a:r>
            <a:r>
              <a:rPr lang="ru-RU" dirty="0" smtClean="0"/>
              <a:t>яй</a:t>
            </a:r>
            <a:r>
              <a:rPr dirty="0" smtClean="0"/>
              <a:t>те ее значимость для клинической практики</a:t>
            </a:r>
          </a:p>
          <a:p>
            <a:pPr lvl="1" algn="just"/>
            <a:r>
              <a:rPr dirty="0" smtClean="0"/>
              <a:t>Безупречность грамматики и синтаксиса повышает качество работы (обра</a:t>
            </a:r>
            <a:r>
              <a:rPr lang="ru-RU" dirty="0" smtClean="0"/>
              <a:t>щайт</a:t>
            </a:r>
            <a:r>
              <a:rPr dirty="0" smtClean="0"/>
              <a:t>есь за помощью к носителю английского языка или </a:t>
            </a:r>
            <a:r>
              <a:rPr lang="ru-RU" dirty="0" smtClean="0"/>
              <a:t>лицу, </a:t>
            </a:r>
            <a:r>
              <a:rPr dirty="0" smtClean="0"/>
              <a:t>владе</a:t>
            </a:r>
            <a:r>
              <a:rPr lang="ru-RU" dirty="0" smtClean="0"/>
              <a:t>ющему </a:t>
            </a:r>
            <a:r>
              <a:rPr dirty="0" smtClean="0"/>
              <a:t>английским языком)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330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Основные стратегии по написанию хорошей работы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Создавайте наглядные рисунки и легенды</a:t>
            </a:r>
          </a:p>
          <a:p>
            <a:pPr lvl="1" algn="just"/>
            <a:r>
              <a:rPr dirty="0" smtClean="0"/>
              <a:t>Иллюстрации должны использоваться для привлечения внимания к важным результатам</a:t>
            </a:r>
          </a:p>
          <a:p>
            <a:pPr lvl="1" algn="just"/>
            <a:r>
              <a:rPr dirty="0" smtClean="0"/>
              <a:t>Иллюстрации должны четко отражать результаты</a:t>
            </a:r>
          </a:p>
          <a:p>
            <a:pPr lvl="1" algn="just"/>
            <a:r>
              <a:rPr dirty="0" smtClean="0"/>
              <a:t>Используйте стрелки, звездочки и другие знаки для облегчения понимания рисунков</a:t>
            </a:r>
          </a:p>
          <a:p>
            <a:pPr lvl="1" algn="just"/>
            <a:r>
              <a:rPr dirty="0" smtClean="0"/>
              <a:t>Не используйте без необходимости цветовую кодировку</a:t>
            </a:r>
          </a:p>
          <a:p>
            <a:pPr lvl="1" algn="just"/>
            <a:r>
              <a:rPr dirty="0" smtClean="0"/>
              <a:t>Подготовьте отдельные легенды</a:t>
            </a:r>
          </a:p>
          <a:p>
            <a:pPr lvl="1" algn="just"/>
            <a:endParaRPr lang="ru-RU" dirty="0" smtClean="0"/>
          </a:p>
          <a:p>
            <a:pPr algn="just"/>
            <a:r>
              <a:rPr dirty="0" smtClean="0"/>
              <a:t>Суть хорошего рисунка обычно можно суммировать в одном предложении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491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Основные стратегии по написанию хорошей работы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Упакуйте рукопись</a:t>
            </a:r>
          </a:p>
          <a:p>
            <a:pPr lvl="1" algn="just"/>
            <a:r>
              <a:rPr dirty="0" smtClean="0"/>
              <a:t>Избегайте «остроумн</a:t>
            </a:r>
            <a:r>
              <a:rPr lang="ru-RU" dirty="0" smtClean="0"/>
              <a:t>ых</a:t>
            </a:r>
            <a:r>
              <a:rPr dirty="0" smtClean="0"/>
              <a:t>» и «запоминающихся» заголовков</a:t>
            </a:r>
          </a:p>
          <a:p>
            <a:pPr lvl="1" algn="just">
              <a:buNone/>
            </a:pPr>
            <a:endParaRPr lang="ru-RU" dirty="0" smtClean="0"/>
          </a:p>
          <a:p>
            <a:pPr lvl="1" algn="just"/>
            <a:r>
              <a:rPr dirty="0" smtClean="0"/>
              <a:t>Убедитесь, что абстракт содержит краткий обзор работы и точно представляет основные результаты</a:t>
            </a:r>
          </a:p>
          <a:p>
            <a:pPr lvl="1" algn="just">
              <a:buNone/>
            </a:pPr>
            <a:endParaRPr lang="ru-RU" dirty="0" smtClean="0"/>
          </a:p>
          <a:p>
            <a:pPr lvl="1" algn="just"/>
            <a:r>
              <a:rPr dirty="0" smtClean="0"/>
              <a:t>Аккуратно подготовьте авторский лист</a:t>
            </a:r>
          </a:p>
          <a:p>
            <a:pPr lvl="1" algn="just">
              <a:buNone/>
            </a:pPr>
            <a:endParaRPr lang="ru-RU" dirty="0" smtClean="0"/>
          </a:p>
          <a:p>
            <a:pPr lvl="1" algn="just"/>
            <a:r>
              <a:rPr dirty="0" smtClean="0"/>
              <a:t>Перед отправлением работы отдайте ее на проверку ученому-врачу, который не принимал участия в ее подготовке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1432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143000" y="2286000"/>
            <a:ext cx="7010400" cy="93345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kern="0" dirty="0" smtClean="0">
                <a:latin typeface="+mj-lt"/>
              </a:rPr>
              <a:t>Процесс публикации </a:t>
            </a:r>
            <a:endParaRPr kumimoji="0" lang="ru-RU" sz="3400" b="0" i="0" u="none" strike="noStrike" kern="0" cap="none" spc="0" normalizeH="0" baseline="0" noProof="0" dirty="0">
              <a:ln>
                <a:noFill/>
              </a:ln>
              <a:solidFill>
                <a:srgbClr val="0768A9"/>
              </a:solidFill>
              <a:effectLst/>
              <a:uLnTx/>
              <a:uFillTx/>
              <a:latin typeface="+mj-lt"/>
              <a:ea typeface="+mj-ea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19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50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публикации</a:t>
            </a:r>
            <a:endParaRPr lang="ru-RU" dirty="0"/>
          </a:p>
        </p:txBody>
      </p:sp>
      <p:sp>
        <p:nvSpPr>
          <p:cNvPr id="28" name="Rectangle 57"/>
          <p:cNvSpPr>
            <a:spLocks noChangeArrowheads="1"/>
          </p:cNvSpPr>
          <p:nvPr/>
        </p:nvSpPr>
        <p:spPr bwMode="auto">
          <a:xfrm>
            <a:off x="381000" y="1295400"/>
            <a:ext cx="8482012" cy="4584700"/>
          </a:xfrm>
          <a:prstGeom prst="rect">
            <a:avLst/>
          </a:prstGeom>
          <a:solidFill>
            <a:srgbClr val="A50021">
              <a:alpha val="14902"/>
            </a:srgbClr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29" name="AutoShape 66"/>
          <p:cNvSpPr>
            <a:spLocks noChangeArrowheads="1"/>
          </p:cNvSpPr>
          <p:nvPr/>
        </p:nvSpPr>
        <p:spPr bwMode="auto">
          <a:xfrm>
            <a:off x="4787900" y="5235575"/>
            <a:ext cx="1085850" cy="336550"/>
          </a:xfrm>
          <a:prstGeom prst="rightArrow">
            <a:avLst>
              <a:gd name="adj1" fmla="val 60972"/>
              <a:gd name="adj2" fmla="val 71638"/>
            </a:avLst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0" name="AutoShape 65"/>
          <p:cNvSpPr>
            <a:spLocks noChangeArrowheads="1"/>
          </p:cNvSpPr>
          <p:nvPr/>
        </p:nvSpPr>
        <p:spPr bwMode="auto">
          <a:xfrm flipH="1">
            <a:off x="3090863" y="4300538"/>
            <a:ext cx="1073150" cy="336550"/>
          </a:xfrm>
          <a:prstGeom prst="rightArrow">
            <a:avLst>
              <a:gd name="adj1" fmla="val 60972"/>
              <a:gd name="adj2" fmla="val 70800"/>
            </a:avLst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1" name="AutoShape 64"/>
          <p:cNvSpPr>
            <a:spLocks noChangeArrowheads="1"/>
          </p:cNvSpPr>
          <p:nvPr/>
        </p:nvSpPr>
        <p:spPr bwMode="auto">
          <a:xfrm rot="5400000">
            <a:off x="1013619" y="4747419"/>
            <a:ext cx="461962" cy="336550"/>
          </a:xfrm>
          <a:prstGeom prst="rightArrow">
            <a:avLst>
              <a:gd name="adj1" fmla="val 57556"/>
              <a:gd name="adj2" fmla="val 43874"/>
            </a:avLst>
          </a:prstGeom>
          <a:solidFill>
            <a:srgbClr val="800000">
              <a:alpha val="74901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2" name="AutoShape 63"/>
          <p:cNvSpPr>
            <a:spLocks noChangeArrowheads="1"/>
          </p:cNvSpPr>
          <p:nvPr/>
        </p:nvSpPr>
        <p:spPr bwMode="auto">
          <a:xfrm rot="5400000">
            <a:off x="7506493" y="3806032"/>
            <a:ext cx="461963" cy="336550"/>
          </a:xfrm>
          <a:prstGeom prst="rightArrow">
            <a:avLst>
              <a:gd name="adj1" fmla="val 57556"/>
              <a:gd name="adj2" fmla="val 43874"/>
            </a:avLst>
          </a:prstGeom>
          <a:solidFill>
            <a:srgbClr val="800000">
              <a:alpha val="74901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3" name="AutoShape 62"/>
          <p:cNvSpPr>
            <a:spLocks noChangeArrowheads="1"/>
          </p:cNvSpPr>
          <p:nvPr/>
        </p:nvSpPr>
        <p:spPr bwMode="auto">
          <a:xfrm>
            <a:off x="4416425" y="3392488"/>
            <a:ext cx="979488" cy="336550"/>
          </a:xfrm>
          <a:prstGeom prst="rightArrow">
            <a:avLst>
              <a:gd name="adj1" fmla="val 60972"/>
              <a:gd name="adj2" fmla="val 64621"/>
            </a:avLst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4" name="Rectangle 8"/>
          <p:cNvSpPr>
            <a:spLocks noChangeArrowheads="1"/>
          </p:cNvSpPr>
          <p:nvPr/>
        </p:nvSpPr>
        <p:spPr bwMode="blackWhite">
          <a:xfrm>
            <a:off x="463550" y="3344954"/>
            <a:ext cx="3994150" cy="407804"/>
          </a:xfrm>
          <a:prstGeom prst="rect">
            <a:avLst/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12700" algn="ctr">
            <a:solidFill>
              <a:srgbClr val="F0E9D6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A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Рукопись исправлена автором</a:t>
            </a:r>
          </a:p>
        </p:txBody>
      </p:sp>
      <p:sp>
        <p:nvSpPr>
          <p:cNvPr id="35" name="AutoShape 61"/>
          <p:cNvSpPr>
            <a:spLocks noChangeArrowheads="1"/>
          </p:cNvSpPr>
          <p:nvPr/>
        </p:nvSpPr>
        <p:spPr bwMode="auto">
          <a:xfrm rot="5400000">
            <a:off x="1013618" y="2891632"/>
            <a:ext cx="461963" cy="336550"/>
          </a:xfrm>
          <a:prstGeom prst="rightArrow">
            <a:avLst>
              <a:gd name="adj1" fmla="val 57556"/>
              <a:gd name="adj2" fmla="val 43874"/>
            </a:avLst>
          </a:prstGeom>
          <a:solidFill>
            <a:srgbClr val="800000">
              <a:alpha val="74901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6" name="AutoShape 60"/>
          <p:cNvSpPr>
            <a:spLocks noChangeArrowheads="1"/>
          </p:cNvSpPr>
          <p:nvPr/>
        </p:nvSpPr>
        <p:spPr bwMode="auto">
          <a:xfrm flipH="1">
            <a:off x="4827588" y="2457450"/>
            <a:ext cx="1073150" cy="336550"/>
          </a:xfrm>
          <a:prstGeom prst="rightArrow">
            <a:avLst>
              <a:gd name="adj1" fmla="val 60972"/>
              <a:gd name="adj2" fmla="val 70800"/>
            </a:avLst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7" name="AutoShape 59"/>
          <p:cNvSpPr>
            <a:spLocks noChangeArrowheads="1"/>
          </p:cNvSpPr>
          <p:nvPr/>
        </p:nvSpPr>
        <p:spPr bwMode="auto">
          <a:xfrm rot="5400000">
            <a:off x="7506494" y="1962944"/>
            <a:ext cx="461962" cy="336550"/>
          </a:xfrm>
          <a:prstGeom prst="rightArrow">
            <a:avLst>
              <a:gd name="adj1" fmla="val 57556"/>
              <a:gd name="adj2" fmla="val 43874"/>
            </a:avLst>
          </a:prstGeom>
          <a:solidFill>
            <a:srgbClr val="800000">
              <a:alpha val="74901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8" name="AutoShape 56"/>
          <p:cNvSpPr>
            <a:spLocks noChangeArrowheads="1"/>
          </p:cNvSpPr>
          <p:nvPr/>
        </p:nvSpPr>
        <p:spPr bwMode="auto">
          <a:xfrm>
            <a:off x="3025775" y="1538288"/>
            <a:ext cx="979488" cy="336550"/>
          </a:xfrm>
          <a:prstGeom prst="rightArrow">
            <a:avLst>
              <a:gd name="adj1" fmla="val 60972"/>
              <a:gd name="adj2" fmla="val 64621"/>
            </a:avLst>
          </a:prstGeom>
          <a:solidFill>
            <a:srgbClr val="800000">
              <a:alpha val="7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sz="2400" dirty="0"/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blackWhite">
          <a:xfrm>
            <a:off x="5894388" y="5188042"/>
            <a:ext cx="2786062" cy="407804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Публикация</a:t>
            </a: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blackWhite">
          <a:xfrm>
            <a:off x="463550" y="5085707"/>
            <a:ext cx="4376738" cy="612475"/>
          </a:xfrm>
          <a:prstGeom prst="rect">
            <a:avLst/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12700" algn="ctr">
            <a:solidFill>
              <a:srgbClr val="F0E9D6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A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Ответы на заключительные вопросы/утверждение макета</a:t>
            </a: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blackWhite">
          <a:xfrm>
            <a:off x="463550" y="1501867"/>
            <a:ext cx="2590800" cy="407804"/>
          </a:xfrm>
          <a:prstGeom prst="rect">
            <a:avLst/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12700" algn="ctr">
            <a:solidFill>
              <a:srgbClr val="F0E9D6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A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Статья отправлена</a:t>
            </a:r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blackWhite">
          <a:xfrm>
            <a:off x="3200400" y="5943600"/>
            <a:ext cx="1330325" cy="23495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28398" dir="3806097" algn="ctr" rotWithShape="0">
              <a:srgbClr val="000000"/>
            </a:outerShdw>
          </a:effectLst>
        </p:spPr>
        <p:txBody>
          <a:bodyPr tIns="91440" bIns="109728" anchor="ctr"/>
          <a:lstStyle/>
          <a:p>
            <a:pPr algn="ctr">
              <a:lnSpc>
                <a:spcPct val="95000"/>
              </a:lnSpc>
              <a:defRPr/>
            </a:pPr>
            <a:r>
              <a:rPr kumimoji="1" lang="en-AU" sz="1200" dirty="0">
                <a:solidFill>
                  <a:srgbClr val="800000"/>
                </a:solidFill>
                <a:latin typeface="Tahoma" pitchFamily="34" charset="0"/>
              </a:rPr>
              <a:t>Издатель</a:t>
            </a:r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blackWhite">
          <a:xfrm>
            <a:off x="4648200" y="5943600"/>
            <a:ext cx="1330325" cy="234950"/>
          </a:xfrm>
          <a:prstGeom prst="rect">
            <a:avLst/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12700" algn="ctr">
            <a:solidFill>
              <a:srgbClr val="F0E9D6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/>
          <a:lstStyle/>
          <a:p>
            <a:pPr algn="ctr">
              <a:lnSpc>
                <a:spcPct val="95000"/>
              </a:lnSpc>
              <a:defRPr/>
            </a:pPr>
            <a:r>
              <a:rPr lang="en-AU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Автор</a:t>
            </a: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blackWhite">
          <a:xfrm>
            <a:off x="4021138" y="1501867"/>
            <a:ext cx="4659312" cy="407804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Рукопись оценивается редактором журнала</a:t>
            </a:r>
          </a:p>
        </p:txBody>
      </p:sp>
      <p:sp>
        <p:nvSpPr>
          <p:cNvPr id="45" name="Rectangle 23"/>
          <p:cNvSpPr>
            <a:spLocks noChangeArrowheads="1"/>
          </p:cNvSpPr>
          <p:nvPr/>
        </p:nvSpPr>
        <p:spPr bwMode="blackWhite">
          <a:xfrm>
            <a:off x="5403850" y="3344954"/>
            <a:ext cx="3276600" cy="407804"/>
          </a:xfrm>
          <a:prstGeom prst="rect">
            <a:avLst/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12700" algn="ctr">
            <a:solidFill>
              <a:srgbClr val="F0E9D6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A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Рукопись отправлена повторно</a:t>
            </a: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blackWhite">
          <a:xfrm>
            <a:off x="463550" y="2422617"/>
            <a:ext cx="4343400" cy="407804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Получены комментарии/принято решение</a:t>
            </a:r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blackWhite">
          <a:xfrm>
            <a:off x="463550" y="4059446"/>
            <a:ext cx="2590800" cy="817147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Редактирование в редакционной коллегии журнала</a:t>
            </a:r>
          </a:p>
        </p:txBody>
      </p:sp>
      <p:sp>
        <p:nvSpPr>
          <p:cNvPr id="48" name="Rectangle 14"/>
          <p:cNvSpPr>
            <a:spLocks noChangeArrowheads="1"/>
          </p:cNvSpPr>
          <p:nvPr/>
        </p:nvSpPr>
        <p:spPr bwMode="blackWhite">
          <a:xfrm>
            <a:off x="5313362" y="2422617"/>
            <a:ext cx="3367088" cy="407804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square"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Отправлено на коллегиальную оценку</a:t>
            </a:r>
          </a:p>
        </p:txBody>
      </p:sp>
      <p:sp>
        <p:nvSpPr>
          <p:cNvPr id="49" name="Rectangle 29"/>
          <p:cNvSpPr>
            <a:spLocks noChangeArrowheads="1"/>
          </p:cNvSpPr>
          <p:nvPr/>
        </p:nvSpPr>
        <p:spPr bwMode="blackWhite">
          <a:xfrm>
            <a:off x="3989388" y="4161782"/>
            <a:ext cx="4691062" cy="61247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tIns="91440" bIns="109728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kumimoji="1" lang="en-AU" sz="1400" dirty="0">
                <a:solidFill>
                  <a:srgbClr val="800000"/>
                </a:solidFill>
                <a:latin typeface="Tahoma" pitchFamily="34" charset="0"/>
              </a:rPr>
              <a:t>Принятие к публикации/отказ/дополнительные исправления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6311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1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dirty="0" smtClean="0"/>
              <a:t>Процесс подачи работы</a:t>
            </a:r>
            <a:endParaRPr lang="ru-RU" dirty="0"/>
          </a:p>
        </p:txBody>
      </p:sp>
      <p:sp>
        <p:nvSpPr>
          <p:cNvPr id="350212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В какой журнал вы отправляете работу?</a:t>
            </a:r>
          </a:p>
          <a:p>
            <a:pPr lvl="1" algn="just"/>
            <a:r>
              <a:rPr sz="1800" dirty="0" smtClean="0"/>
              <a:t>Ваша работа – фундаментально-научная или клинически-ориентированная? Она затрагивает общую или очень конкретную, узкую проблему?</a:t>
            </a:r>
            <a:endParaRPr lang="ru-RU" sz="1800" dirty="0"/>
          </a:p>
          <a:p>
            <a:pPr lvl="1" algn="just"/>
            <a:r>
              <a:rPr sz="1800" dirty="0" smtClean="0"/>
              <a:t>Узнайте как можно больше о выбранном издании (журнал, редактор)</a:t>
            </a:r>
          </a:p>
          <a:p>
            <a:pPr lvl="1" algn="just"/>
            <a:r>
              <a:rPr sz="1800" dirty="0" smtClean="0"/>
              <a:t>Прочитайте указания для авторов; если ваша работа не соответствует им, исправьте ее или отправьте в другое издание</a:t>
            </a:r>
            <a:endParaRPr lang="ru-RU" sz="1800" dirty="0"/>
          </a:p>
          <a:p>
            <a:pPr lvl="1" algn="just"/>
            <a:r>
              <a:rPr sz="1800" dirty="0" smtClean="0"/>
              <a:t>Изучите цели и специализацию журнала, прежние выпуски, политику принятия работ к публикации, коэффициент отказа от принятия к публикации и т.д.</a:t>
            </a:r>
          </a:p>
          <a:p>
            <a:pPr lvl="1" algn="just"/>
            <a:r>
              <a:rPr sz="1800" dirty="0" smtClean="0"/>
              <a:t>Проконсультируйтесь со своими коллегами и руководителями</a:t>
            </a:r>
            <a:endParaRPr lang="ru-RU" sz="1800" dirty="0"/>
          </a:p>
          <a:p>
            <a:pPr lvl="1" algn="just"/>
            <a:r>
              <a:rPr sz="1800" dirty="0" smtClean="0"/>
              <a:t>Имеет ли журнал подходящие вам параметры (аудитория, индексация, импакт-фактор)?</a:t>
            </a:r>
          </a:p>
        </p:txBody>
      </p:sp>
    </p:spTree>
    <p:extLst>
      <p:ext uri="{BB962C8B-B14F-4D97-AF65-F5344CB8AC3E}">
        <p14:creationId xmlns:p14="http://schemas.microsoft.com/office/powerpoint/2010/main" xmlns="" val="212602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1085850"/>
          </a:xfrm>
          <a:ln w="6350" cmpd="sng"/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latin typeface="Arial Black" panose="020B0A04020102020204" pitchFamily="34" charset="0"/>
              </a:rPr>
              <a:t>Подразделение научных медицинских изданий </a:t>
            </a:r>
            <a:r>
              <a:rPr lang="en-US" sz="2400" dirty="0" smtClean="0">
                <a:latin typeface="Arial Black" panose="020B0A04020102020204" pitchFamily="34" charset="0"/>
              </a:rPr>
              <a:t>Wolters Kluwer: </a:t>
            </a:r>
            <a:r>
              <a:rPr lang="ru-RU" sz="2400" dirty="0" smtClean="0">
                <a:latin typeface="Arial Black" panose="020B0A04020102020204" pitchFamily="34" charset="0"/>
              </a:rPr>
              <a:t> платформы </a:t>
            </a:r>
            <a:r>
              <a:rPr lang="en-US" sz="2400" dirty="0" smtClean="0">
                <a:latin typeface="Arial Black" panose="020B0A04020102020204" pitchFamily="34" charset="0"/>
              </a:rPr>
              <a:t>Ovid, LWW, Medknow </a:t>
            </a:r>
            <a:r>
              <a:rPr lang="ru-RU" sz="2400" dirty="0" smtClean="0"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latin typeface="Arial Black" panose="020B0A04020102020204" pitchFamily="34" charset="0"/>
              </a:rPr>
            </a:br>
            <a:r>
              <a:rPr lang="en-US" sz="2400" i="1" dirty="0" smtClean="0"/>
              <a:t>Непревзойденный международный охват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92586" y="1371600"/>
            <a:ext cx="3151414" cy="4865914"/>
          </a:xfrm>
          <a:prstGeom prst="roundRect">
            <a:avLst/>
          </a:prstGeom>
          <a:solidFill>
            <a:srgbClr val="0768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FFFFFF"/>
                </a:solidFill>
              </a:rPr>
              <a:t>Клиенты в 186 странах мира на платформах Ovid, </a:t>
            </a:r>
            <a:r>
              <a:rPr lang="en-US" sz="1400" dirty="0" smtClean="0">
                <a:solidFill>
                  <a:srgbClr val="FFFFFF"/>
                </a:solidFill>
              </a:rPr>
              <a:t>LWW</a:t>
            </a:r>
            <a:r>
              <a:rPr lang="ru-RU" sz="1400" dirty="0">
                <a:solidFill>
                  <a:srgbClr val="FFFFFF"/>
                </a:solidFill>
              </a:rPr>
              <a:t> </a:t>
            </a:r>
            <a:r>
              <a:rPr lang="ru-RU" sz="1400" dirty="0" smtClean="0">
                <a:solidFill>
                  <a:srgbClr val="FFFFFF"/>
                </a:solidFill>
              </a:rPr>
              <a:t>и </a:t>
            </a:r>
            <a:r>
              <a:rPr lang="en-US" sz="1400" dirty="0" smtClean="0">
                <a:solidFill>
                  <a:srgbClr val="FFFFFF"/>
                </a:solidFill>
              </a:rPr>
              <a:t>Medknow </a:t>
            </a:r>
            <a:r>
              <a:rPr sz="1400" dirty="0"/>
              <a:t/>
            </a:r>
            <a:br>
              <a:rPr sz="1400" dirty="0"/>
            </a:br>
            <a:endParaRPr lang="ru-RU" sz="1400" dirty="0">
              <a:solidFill>
                <a:srgbClr val="FFFFFF"/>
              </a:solidFill>
            </a:endParaRPr>
          </a:p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FFFFFF"/>
                </a:solidFill>
              </a:rPr>
              <a:t>Локальный и глобальный охват с дистрибьюторскими каналами и сетью из 22 представительств</a:t>
            </a:r>
            <a:r>
              <a:rPr sz="1400" dirty="0"/>
              <a:t/>
            </a:r>
            <a:br>
              <a:rPr sz="1400" dirty="0"/>
            </a:br>
            <a:endParaRPr lang="ru-RU" sz="1400" dirty="0">
              <a:solidFill>
                <a:srgbClr val="FFFFFF"/>
              </a:solidFill>
            </a:endParaRPr>
          </a:p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FFFFFF"/>
                </a:solidFill>
              </a:rPr>
              <a:t>Около 100 представителей по продажам на </a:t>
            </a:r>
            <a:r>
              <a:rPr lang="ru-RU" sz="1400" dirty="0" smtClean="0">
                <a:solidFill>
                  <a:srgbClr val="FFFFFF"/>
                </a:solidFill>
              </a:rPr>
              <a:t>платформе </a:t>
            </a:r>
            <a:r>
              <a:rPr lang="en-US" sz="1400" dirty="0" smtClean="0">
                <a:solidFill>
                  <a:srgbClr val="FFFFFF"/>
                </a:solidFill>
              </a:rPr>
              <a:t>Ovid</a:t>
            </a:r>
            <a:r>
              <a:rPr sz="1400" dirty="0"/>
              <a:t/>
            </a:r>
            <a:br>
              <a:rPr sz="1400" dirty="0"/>
            </a:br>
            <a:endParaRPr lang="ru-RU" sz="1400" dirty="0">
              <a:solidFill>
                <a:srgbClr val="FFFFFF"/>
              </a:solidFill>
            </a:endParaRPr>
          </a:p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400" dirty="0">
                <a:solidFill>
                  <a:srgbClr val="FFFFFF"/>
                </a:solidFill>
              </a:rPr>
              <a:t>Служба поддержки клиентов со штатом в 60 сотрудников</a:t>
            </a:r>
            <a:r>
              <a:rPr sz="1400" dirty="0"/>
              <a:t/>
            </a:r>
            <a:br>
              <a:rPr sz="1400" dirty="0"/>
            </a:br>
            <a:endParaRPr lang="ru-RU" sz="1400" dirty="0">
              <a:solidFill>
                <a:srgbClr val="FFFFFF"/>
              </a:solidFill>
            </a:endParaRPr>
          </a:p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GB" sz="1400" dirty="0">
                <a:solidFill>
                  <a:srgbClr val="FFFFFF"/>
                </a:solidFill>
              </a:rPr>
              <a:t>Штаб-квартира в Нью-Йорке</a:t>
            </a:r>
            <a:endParaRPr lang="ru-RU" sz="1400" dirty="0">
              <a:solidFill>
                <a:srgbClr val="FFFFFF"/>
              </a:solidFill>
            </a:endParaRPr>
          </a:p>
        </p:txBody>
      </p:sp>
      <p:pic>
        <p:nvPicPr>
          <p:cNvPr id="18438" name="Picture 4" descr="карта мира"/>
          <p:cNvPicPr>
            <a:picLocks noChangeAspect="1" noChangeArrowheads="1"/>
          </p:cNvPicPr>
          <p:nvPr/>
        </p:nvPicPr>
        <p:blipFill>
          <a:blip r:embed="rId3" cstate="print"/>
          <a:srcRect t="14500" r="2499" b="9453"/>
          <a:stretch>
            <a:fillRect/>
          </a:stretch>
        </p:blipFill>
        <p:spPr bwMode="auto">
          <a:xfrm>
            <a:off x="76200" y="1905000"/>
            <a:ext cx="6096000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8013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подачи работы</a:t>
            </a:r>
            <a:endParaRPr lang="ru-RU" dirty="0"/>
          </a:p>
        </p:txBody>
      </p:sp>
      <p:sp>
        <p:nvSpPr>
          <p:cNvPr id="352260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Реалистично оценивайте свои шансы на публикации в журналах</a:t>
            </a:r>
          </a:p>
          <a:p>
            <a:pPr lvl="1">
              <a:buNone/>
            </a:pPr>
            <a:endParaRPr lang="ru-RU" dirty="0" smtClean="0"/>
          </a:p>
          <a:p>
            <a:pPr lvl="1"/>
            <a:r>
              <a:rPr dirty="0" smtClean="0"/>
              <a:t>JAMA (коэффициент отказа – 92%)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The Lancet (коэффициент отказа – 90%)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NEJM (коэффициент отказа – 92%)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BMJ (коэффициент отказа – 93%)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291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подачи работы</a:t>
            </a:r>
            <a:endParaRPr lang="ru-RU" dirty="0"/>
          </a:p>
        </p:txBody>
      </p:sp>
      <p:sp>
        <p:nvSpPr>
          <p:cNvPr id="354308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Советы по беспроблемной подаче работы</a:t>
            </a:r>
          </a:p>
          <a:p>
            <a:pPr lvl="1" algn="just"/>
            <a:endParaRPr lang="ru-RU" dirty="0" smtClean="0"/>
          </a:p>
          <a:p>
            <a:pPr lvl="1" algn="just"/>
            <a:r>
              <a:rPr dirty="0" smtClean="0"/>
              <a:t>Обратитесь в журнал еще до отправления своей работы, чтобы уточнить заинтересованность в вашей статье, но только если вы не уверены, что она соответствует специализации журнала</a:t>
            </a:r>
            <a:endParaRPr lang="ru-RU" dirty="0" smtClean="0"/>
          </a:p>
          <a:p>
            <a:pPr lvl="1" algn="just"/>
            <a:r>
              <a:rPr dirty="0" smtClean="0"/>
              <a:t>Прочитайте и соблюдайте требования и указания для авторов</a:t>
            </a:r>
            <a:endParaRPr lang="ru-RU" dirty="0" smtClean="0"/>
          </a:p>
          <a:p>
            <a:pPr lvl="1" algn="just"/>
            <a:r>
              <a:rPr dirty="0" smtClean="0"/>
              <a:t>Узнайте, как именно в журнале предпочитают получать работы (онлайн, по электронной почте, по обычной почте)</a:t>
            </a:r>
            <a:endParaRPr lang="ru-RU" dirty="0" smtClean="0"/>
          </a:p>
          <a:p>
            <a:pPr lvl="1" algn="just"/>
            <a:r>
              <a:rPr dirty="0" smtClean="0"/>
              <a:t>В первый раз предоставьте сразу всю необходимую документацию</a:t>
            </a:r>
            <a:r>
              <a:rPr lang="ru-RU" dirty="0" smtClean="0"/>
              <a:t> </a:t>
            </a:r>
            <a:r>
              <a:rPr dirty="0" smtClean="0"/>
              <a:t>(рукопись, заявления, согласие на передачу авторских прав)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1014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Чего хотят редакторы...</a:t>
            </a:r>
            <a:endParaRPr lang="ru-RU" dirty="0"/>
          </a:p>
        </p:txBody>
      </p:sp>
      <p:sp>
        <p:nvSpPr>
          <p:cNvPr id="3563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Новизна</a:t>
            </a:r>
          </a:p>
          <a:p>
            <a:pPr lvl="1" algn="just"/>
            <a:r>
              <a:rPr dirty="0" smtClean="0"/>
              <a:t>Информация о новом лекарстве, популяции пациентов, новом выпуске</a:t>
            </a:r>
            <a:endParaRPr lang="ru-RU" dirty="0" smtClean="0"/>
          </a:p>
          <a:p>
            <a:pPr lvl="1" algn="just"/>
            <a:r>
              <a:rPr dirty="0" smtClean="0"/>
              <a:t>Определяющие данные в спорной области</a:t>
            </a:r>
            <a:endParaRPr lang="ru-RU" dirty="0" smtClean="0"/>
          </a:p>
          <a:p>
            <a:pPr lvl="1" algn="just"/>
            <a:r>
              <a:rPr dirty="0" smtClean="0"/>
              <a:t>Уточнение ранее полученных результатов</a:t>
            </a:r>
            <a:endParaRPr lang="ru-RU" dirty="0" smtClean="0"/>
          </a:p>
          <a:p>
            <a:pPr lvl="1" algn="just"/>
            <a:r>
              <a:rPr dirty="0" smtClean="0"/>
              <a:t>Большая популяция исследования (подтверждающие данные)</a:t>
            </a:r>
          </a:p>
          <a:p>
            <a:pPr lvl="1" algn="just"/>
            <a:endParaRPr lang="ru-RU" dirty="0" smtClean="0"/>
          </a:p>
          <a:p>
            <a:pPr algn="just"/>
            <a:r>
              <a:rPr dirty="0" smtClean="0"/>
              <a:t>Совет:</a:t>
            </a:r>
          </a:p>
          <a:p>
            <a:pPr lvl="1" algn="just"/>
            <a:r>
              <a:rPr dirty="0" smtClean="0"/>
              <a:t>Сообщите о новизне своих результатов в сопроводительном письме редактору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809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Чего хотят редакторы...</a:t>
            </a:r>
            <a:endParaRPr lang="ru-RU" dirty="0"/>
          </a:p>
        </p:txBody>
      </p:sp>
      <p:sp>
        <p:nvSpPr>
          <p:cNvPr id="3584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Актуальность</a:t>
            </a:r>
          </a:p>
          <a:p>
            <a:pPr lvl="1" algn="just"/>
            <a:endParaRPr lang="ru-RU" dirty="0" smtClean="0"/>
          </a:p>
          <a:p>
            <a:pPr lvl="1" algn="just"/>
            <a:r>
              <a:rPr dirty="0" smtClean="0"/>
              <a:t>Влияние на клиническую практику (новый ответ на старую проблему, консолидация фактического материала, изменение принятой практики)</a:t>
            </a:r>
          </a:p>
          <a:p>
            <a:pPr lvl="1" algn="just"/>
            <a:r>
              <a:rPr dirty="0" smtClean="0"/>
              <a:t>Разработка/валидация метода диагностики или количественной оценки тяжести заболевания</a:t>
            </a:r>
          </a:p>
          <a:p>
            <a:pPr lvl="1" algn="just"/>
            <a:r>
              <a:rPr dirty="0" smtClean="0"/>
              <a:t>Определение механизма заболевания</a:t>
            </a:r>
          </a:p>
          <a:p>
            <a:pPr lvl="1" algn="just"/>
            <a:r>
              <a:rPr dirty="0" smtClean="0"/>
              <a:t>Создание «гипотезы»</a:t>
            </a:r>
          </a:p>
          <a:p>
            <a:pPr lvl="1" algn="just"/>
            <a:endParaRPr lang="ru-RU" dirty="0" smtClean="0"/>
          </a:p>
          <a:p>
            <a:pPr algn="just"/>
            <a:r>
              <a:rPr dirty="0" smtClean="0"/>
              <a:t>Совет:</a:t>
            </a:r>
          </a:p>
          <a:p>
            <a:pPr lvl="1" algn="just"/>
            <a:r>
              <a:rPr dirty="0" smtClean="0"/>
              <a:t>Сообщите об актуальности своих результатов в сопроводительном письме редактору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961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Чего хотят редакторы...</a:t>
            </a:r>
            <a:endParaRPr lang="ru-RU" dirty="0"/>
          </a:p>
        </p:txBody>
      </p:sp>
      <p:sp>
        <p:nvSpPr>
          <p:cNvPr id="3604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dirty="0" smtClean="0"/>
              <a:t>Качество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Корректная методология с соответствующим управлением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Полнота и аналитичность</a:t>
            </a:r>
          </a:p>
          <a:p>
            <a:pPr lvl="1"/>
            <a:endParaRPr lang="ru-RU" dirty="0" smtClean="0"/>
          </a:p>
          <a:p>
            <a:pPr lvl="1"/>
            <a:r>
              <a:rPr dirty="0" smtClean="0"/>
              <a:t>Наглядность и хороший стиль изложения</a:t>
            </a:r>
          </a:p>
          <a:p>
            <a:pPr lvl="1"/>
            <a:endParaRPr lang="ru-RU" dirty="0" smtClean="0"/>
          </a:p>
          <a:p>
            <a:r>
              <a:rPr dirty="0" smtClean="0"/>
              <a:t>Обеспечьте наилучшее качество отправляемой вами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949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коллегиальной оценки</a:t>
            </a:r>
            <a:endParaRPr lang="ru-RU" dirty="0"/>
          </a:p>
        </p:txBody>
      </p:sp>
      <p:sp>
        <p:nvSpPr>
          <p:cNvPr id="3860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Коллегиальная оценка</a:t>
            </a:r>
          </a:p>
          <a:p>
            <a:pPr lvl="1" algn="just"/>
            <a:r>
              <a:rPr dirty="0" smtClean="0"/>
              <a:t>Это процесс тщательной проверки исследования и идей автора экспертами в данной области</a:t>
            </a:r>
          </a:p>
          <a:p>
            <a:pPr lvl="1" algn="just"/>
            <a:r>
              <a:rPr dirty="0" smtClean="0"/>
              <a:t>Он используется редакторами журналов для проверки и отбора полученных рукописей для публикации</a:t>
            </a:r>
          </a:p>
          <a:p>
            <a:pPr lvl="1" algn="just"/>
            <a:r>
              <a:rPr dirty="0" smtClean="0"/>
              <a:t>Он помогает обеспечить баланс мнений</a:t>
            </a:r>
          </a:p>
          <a:p>
            <a:pPr lvl="1" algn="just"/>
            <a:r>
              <a:rPr dirty="0" smtClean="0"/>
              <a:t>Он крайне важен для формирования достоверного комплекса знаний, на которы</a:t>
            </a:r>
            <a:r>
              <a:rPr lang="ru-RU" dirty="0" smtClean="0"/>
              <a:t>й можно опираться другим людям</a:t>
            </a:r>
          </a:p>
          <a:p>
            <a:pPr lvl="1" algn="just"/>
            <a:endParaRPr lang="ru-RU" dirty="0" smtClean="0"/>
          </a:p>
          <a:p>
            <a:pPr algn="just"/>
            <a:r>
              <a:rPr dirty="0" smtClean="0"/>
              <a:t>Совет:</a:t>
            </a:r>
          </a:p>
          <a:p>
            <a:pPr lvl="1" algn="just"/>
            <a:r>
              <a:rPr dirty="0" smtClean="0"/>
              <a:t>К публикациям, которые не проходят экспертный анализ, ученые и специалисты относятся с подозрением </a:t>
            </a:r>
          </a:p>
          <a:p>
            <a:pPr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88358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коллегиальной оценки</a:t>
            </a:r>
            <a:endParaRPr lang="ru-RU" dirty="0"/>
          </a:p>
        </p:txBody>
      </p:sp>
      <p:sp>
        <p:nvSpPr>
          <p:cNvPr id="390148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371600"/>
            <a:ext cx="8534400" cy="4724400"/>
          </a:xfrm>
        </p:spPr>
        <p:txBody>
          <a:bodyPr/>
          <a:lstStyle/>
          <a:p>
            <a:pPr algn="just"/>
            <a:r>
              <a:rPr sz="2000" dirty="0" smtClean="0"/>
              <a:t>Запросы редакторов и рецензентов</a:t>
            </a:r>
            <a:endParaRPr lang="ru-RU" sz="2000" dirty="0" smtClean="0"/>
          </a:p>
          <a:p>
            <a:pPr algn="just"/>
            <a:r>
              <a:rPr sz="2000" dirty="0" smtClean="0"/>
              <a:t>Первоначальная оценка редактора</a:t>
            </a:r>
          </a:p>
          <a:p>
            <a:pPr lvl="1" algn="just"/>
            <a:r>
              <a:rPr lang="ru-RU" dirty="0" smtClean="0"/>
              <a:t>Редактор может </a:t>
            </a:r>
            <a:r>
              <a:rPr dirty="0" smtClean="0"/>
              <a:t>попросить внести изменения еще до отправления работы на коллегиальную оценку</a:t>
            </a:r>
          </a:p>
          <a:p>
            <a:pPr lvl="2" algn="just"/>
            <a:r>
              <a:rPr dirty="0" smtClean="0"/>
              <a:t>Часто: длина, ясность, фокус</a:t>
            </a:r>
          </a:p>
          <a:p>
            <a:pPr lvl="1" algn="just"/>
            <a:r>
              <a:rPr dirty="0" smtClean="0"/>
              <a:t>Самое важное – сообщите редактору, что вы сделали и чего не сделали</a:t>
            </a:r>
            <a:r>
              <a:rPr lang="ru-RU" dirty="0"/>
              <a:t> </a:t>
            </a:r>
            <a:r>
              <a:rPr dirty="0" smtClean="0"/>
              <a:t>и почему</a:t>
            </a:r>
          </a:p>
          <a:p>
            <a:pPr lvl="1" algn="just"/>
            <a:r>
              <a:rPr dirty="0" smtClean="0"/>
              <a:t>Отвечайте на все появляющиеся комментарии</a:t>
            </a:r>
            <a:endParaRPr lang="ru-RU" sz="1800" dirty="0" smtClean="0"/>
          </a:p>
          <a:p>
            <a:pPr algn="just"/>
            <a:r>
              <a:rPr sz="2000" dirty="0" smtClean="0"/>
              <a:t>Отчет рецензентов</a:t>
            </a:r>
          </a:p>
          <a:p>
            <a:pPr lvl="1" algn="just"/>
            <a:r>
              <a:rPr dirty="0" smtClean="0"/>
              <a:t>Рецензенты могут находить ошибки – их следует исправлять</a:t>
            </a:r>
          </a:p>
          <a:p>
            <a:pPr lvl="1" algn="just"/>
            <a:r>
              <a:rPr dirty="0" smtClean="0"/>
              <a:t>Рецензенты могут вносить предложения – они могут приниматься по желанию, однако по возможности их все же стоит принимать</a:t>
            </a:r>
          </a:p>
        </p:txBody>
      </p:sp>
    </p:spTree>
    <p:extLst>
      <p:ext uri="{BB962C8B-B14F-4D97-AF65-F5344CB8AC3E}">
        <p14:creationId xmlns:p14="http://schemas.microsoft.com/office/powerpoint/2010/main" xmlns="" val="101426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Процесс коллегиальной оценки</a:t>
            </a:r>
            <a:endParaRPr lang="ru-RU" dirty="0"/>
          </a:p>
        </p:txBody>
      </p:sp>
      <p:sp>
        <p:nvSpPr>
          <p:cNvPr id="400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 smtClean="0"/>
              <a:t>Наиболее частые причины отказов от принятия работ к публикации</a:t>
            </a:r>
            <a:endParaRPr lang="ru-RU" dirty="0" smtClean="0"/>
          </a:p>
          <a:p>
            <a:pPr lvl="1" algn="just"/>
            <a:r>
              <a:rPr dirty="0" smtClean="0"/>
              <a:t>Нереалистичный выбор журнала для публикации</a:t>
            </a:r>
          </a:p>
          <a:p>
            <a:pPr lvl="1" algn="just"/>
            <a:r>
              <a:rPr dirty="0" smtClean="0"/>
              <a:t>Отсутствие в работе нового материала</a:t>
            </a:r>
          </a:p>
          <a:p>
            <a:pPr lvl="1" algn="just"/>
            <a:r>
              <a:rPr dirty="0" smtClean="0"/>
              <a:t>Пересечение с другими работами — «салями» (порционная нарезка публикаций)</a:t>
            </a:r>
          </a:p>
          <a:p>
            <a:pPr lvl="1" algn="just"/>
            <a:r>
              <a:rPr dirty="0" smtClean="0"/>
              <a:t>Работа не является актуальной с клинической точки зрения</a:t>
            </a:r>
          </a:p>
          <a:p>
            <a:pPr lvl="1" algn="just"/>
            <a:r>
              <a:rPr dirty="0" smtClean="0"/>
              <a:t>Наличие существенных недостатков в плане исследования</a:t>
            </a:r>
          </a:p>
          <a:p>
            <a:pPr lvl="1" algn="just"/>
            <a:r>
              <a:rPr dirty="0" smtClean="0"/>
              <a:t>Недостаточный учет комментариев эксперта-рецензента</a:t>
            </a:r>
          </a:p>
          <a:p>
            <a:pPr lvl="1" algn="just"/>
            <a:r>
              <a:rPr dirty="0" smtClean="0"/>
              <a:t>Работа была отклонена ранее, но проблемы не </a:t>
            </a:r>
            <a:r>
              <a:rPr lang="ru-RU" dirty="0" smtClean="0"/>
              <a:t>устранены </a:t>
            </a:r>
            <a:r>
              <a:rPr dirty="0" smtClean="0"/>
              <a:t>и при повторной подаче</a:t>
            </a:r>
          </a:p>
          <a:p>
            <a:pPr lvl="1" algn="just"/>
            <a:r>
              <a:rPr dirty="0" smtClean="0"/>
              <a:t>«Мошенничество» — чаще всего плагиат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724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Главное при публикации работы – следовать правилам </a:t>
            </a:r>
            <a:endParaRPr lang="ru-RU" dirty="0"/>
          </a:p>
        </p:txBody>
      </p:sp>
      <p:sp>
        <p:nvSpPr>
          <p:cNvPr id="38298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 smtClean="0"/>
              <a:t>Правильно выбирайте журнал и оценивайте свои шансы на публикацию – будьте реалистами</a:t>
            </a:r>
          </a:p>
          <a:p>
            <a:pPr algn="just"/>
            <a:r>
              <a:rPr lang="en-GB" sz="1800" dirty="0" smtClean="0"/>
              <a:t>Узна</a:t>
            </a:r>
            <a:r>
              <a:rPr lang="ru-RU" sz="1800" dirty="0" smtClean="0"/>
              <a:t>ва</a:t>
            </a:r>
            <a:r>
              <a:rPr lang="en-GB" sz="1800" dirty="0" smtClean="0"/>
              <a:t>йте требования редакторов журнала</a:t>
            </a:r>
          </a:p>
          <a:p>
            <a:pPr lvl="1" algn="just"/>
            <a:r>
              <a:rPr lang="en-GB" sz="1600" dirty="0" smtClean="0"/>
              <a:t>Возможно, сначала стоит поговорить с редактором – редакторы тоже люди!</a:t>
            </a:r>
          </a:p>
          <a:p>
            <a:pPr lvl="1" algn="just"/>
            <a:r>
              <a:rPr lang="en-GB" sz="1600" dirty="0" smtClean="0"/>
              <a:t>Редакторам нужны хорошие работы, которые будут читаться и цитироваться</a:t>
            </a:r>
          </a:p>
          <a:p>
            <a:pPr algn="just"/>
            <a:r>
              <a:rPr lang="en-GB" sz="1800" dirty="0" smtClean="0"/>
              <a:t>Соблюдайте процедуру</a:t>
            </a:r>
          </a:p>
          <a:p>
            <a:pPr lvl="1" algn="just"/>
            <a:r>
              <a:rPr lang="en-GB" sz="1600" dirty="0" smtClean="0"/>
              <a:t>Проявляйте честность и профессионализм</a:t>
            </a:r>
          </a:p>
          <a:p>
            <a:pPr lvl="1" algn="just"/>
            <a:r>
              <a:rPr lang="en-GB" sz="1600" dirty="0" smtClean="0"/>
              <a:t>Никогда не утаивайте информацию </a:t>
            </a:r>
          </a:p>
          <a:p>
            <a:pPr lvl="1" algn="just"/>
            <a:r>
              <a:rPr lang="en-GB" sz="1600" dirty="0" smtClean="0"/>
              <a:t>Не нарушайте правила</a:t>
            </a:r>
          </a:p>
          <a:p>
            <a:pPr algn="just"/>
            <a:r>
              <a:rPr lang="en-GB" sz="1800" dirty="0" smtClean="0"/>
              <a:t>Обращайте внимание на комментарии редактора и рецензентов</a:t>
            </a:r>
          </a:p>
          <a:p>
            <a:pPr algn="just"/>
            <a:r>
              <a:rPr lang="en-GB" sz="1800" dirty="0" smtClean="0"/>
              <a:t>Учитывайте возможность неудачи</a:t>
            </a:r>
            <a:r>
              <a:rPr lang="ru-RU" sz="1800" dirty="0" smtClean="0"/>
              <a:t>, </a:t>
            </a:r>
            <a:r>
              <a:rPr lang="en-GB" sz="1800" dirty="0" smtClean="0"/>
              <a:t>но не сдавайтесь! </a:t>
            </a:r>
          </a:p>
          <a:p>
            <a:pPr algn="just"/>
            <a:r>
              <a:rPr lang="en-GB" sz="1800" dirty="0" smtClean="0"/>
              <a:t>Весь процесс требует времени</a:t>
            </a:r>
          </a:p>
          <a:p>
            <a:pPr lvl="1" algn="just"/>
            <a:r>
              <a:rPr lang="en-GB" sz="1600" dirty="0" smtClean="0"/>
              <a:t>В среднем коллегиальная оценка занимает 2-3 месяца</a:t>
            </a:r>
          </a:p>
          <a:p>
            <a:pPr lvl="1" algn="just"/>
            <a:r>
              <a:rPr lang="en-GB" sz="1600" dirty="0" smtClean="0"/>
              <a:t>Время от принятия к публикации до опубликования занимает от 3 до 12 месяцев (в зависимости от журнала), однако часто нефинальные версии статей публикуются онлайн еще до выхода в свет печатной версии.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94459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/>
              <a:t>Medknow </a:t>
            </a:r>
            <a:r>
              <a:rPr lang="en-US" sz="2800" dirty="0" smtClean="0"/>
              <a:t>– Strong Growth and Momentum</a:t>
            </a:r>
            <a:r>
              <a:rPr lang="en-US" sz="2800" dirty="0">
                <a:solidFill>
                  <a:srgbClr val="0070C0"/>
                </a:solidFill>
              </a:rPr>
              <a:t/>
            </a:r>
            <a:br>
              <a:rPr lang="en-US" sz="2800" dirty="0">
                <a:solidFill>
                  <a:srgbClr val="0070C0"/>
                </a:solidFill>
              </a:rPr>
            </a:b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As of 22</a:t>
            </a:r>
            <a:r>
              <a:rPr lang="en-GB" baseline="30000" dirty="0" smtClean="0"/>
              <a:t>nd</a:t>
            </a:r>
            <a:r>
              <a:rPr lang="en-GB" dirty="0" smtClean="0"/>
              <a:t> September 2014</a:t>
            </a:r>
          </a:p>
          <a:p>
            <a:endParaRPr lang="en-GB" dirty="0"/>
          </a:p>
          <a:p>
            <a:r>
              <a:rPr lang="en-GB" dirty="0" smtClean="0"/>
              <a:t>348 Journals </a:t>
            </a:r>
            <a:r>
              <a:rPr lang="en-GB" i="1" dirty="0" smtClean="0">
                <a:solidFill>
                  <a:srgbClr val="7AC143"/>
                </a:solidFill>
              </a:rPr>
              <a:t>from</a:t>
            </a:r>
          </a:p>
          <a:p>
            <a:r>
              <a:rPr lang="en-GB" dirty="0" smtClean="0"/>
              <a:t>313 associations, institutions &amp; societies</a:t>
            </a:r>
          </a:p>
          <a:p>
            <a:r>
              <a:rPr lang="en-GB" dirty="0" smtClean="0"/>
              <a:t>116,651 Total articles</a:t>
            </a:r>
          </a:p>
          <a:p>
            <a:r>
              <a:rPr lang="en-GB" dirty="0" smtClean="0"/>
              <a:t>108,767 Full text articles</a:t>
            </a:r>
          </a:p>
          <a:p>
            <a:r>
              <a:rPr lang="en-GB" dirty="0" smtClean="0"/>
              <a:t>50,262 Manuscripts submitted so far in 2014</a:t>
            </a:r>
          </a:p>
          <a:p>
            <a:r>
              <a:rPr lang="en-GB" dirty="0" smtClean="0"/>
              <a:t>6 Journals with mobile apps (5 iOS, 3 Android)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0214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6" y="237522"/>
            <a:ext cx="8641773" cy="933450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Arial Black" pitchFamily="34" charset="0"/>
              </a:rPr>
              <a:t>Кто </a:t>
            </a:r>
            <a:r>
              <a:rPr lang="ru-RU" dirty="0" smtClean="0">
                <a:latin typeface="Arial Black" pitchFamily="34" charset="0"/>
                <a:ea typeface="+mj-ea"/>
              </a:rPr>
              <a:t>использу</a:t>
            </a:r>
            <a:r>
              <a:rPr lang="en-GB" dirty="0" smtClean="0">
                <a:latin typeface="Arial Black" pitchFamily="34" charset="0"/>
                <a:ea typeface="+mj-ea"/>
              </a:rPr>
              <a:t>e</a:t>
            </a:r>
            <a:r>
              <a:rPr lang="ru-RU" dirty="0" smtClean="0">
                <a:latin typeface="Arial Black" pitchFamily="34" charset="0"/>
                <a:ea typeface="+mj-ea"/>
              </a:rPr>
              <a:t>т </a:t>
            </a:r>
            <a:r>
              <a:rPr lang="en-GB" dirty="0" err="1" smtClean="0">
                <a:latin typeface="Arial Black" pitchFamily="34" charset="0"/>
                <a:ea typeface="+mj-ea"/>
              </a:rPr>
              <a:t>OvidSP</a:t>
            </a:r>
            <a:endParaRPr lang="en-GB" dirty="0">
              <a:latin typeface="Arial Black" pitchFamily="34" charset="0"/>
              <a:ea typeface="+mj-ea"/>
            </a:endParaRPr>
          </a:p>
        </p:txBody>
      </p:sp>
      <p:pic>
        <p:nvPicPr>
          <p:cNvPr id="4" name="Content Placeholder 4" descr="nurses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25800"/>
            <a:ext cx="226377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www.firehow.com/images/stories/male-nurs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338" y="1346200"/>
            <a:ext cx="17827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www.medicalinnovationsinc.com/images/doctors_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5975" y="4000500"/>
            <a:ext cx="20669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http://www.curiousexpeditions.org/TRINITY-COLLEGE-LIBRARY-DUB%20(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3388" y="1524000"/>
            <a:ext cx="2919412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http://www.privatemdlabs.com/newsimages/Scientist_2248_19619928_0_0_6001294_3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422400"/>
            <a:ext cx="18542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http://www.jonathannicholas.com/wp-content/uploads/2008/07/meetin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29000"/>
            <a:ext cx="22288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 descr="http://t1.gstatic.com/images?q=tbn:ANd9GcTXl3aMbb9UTS5N3Xdu35VGLacJ-Rn0PU8rAzGLQmC_GBdFkdcGqQ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4500" y="396240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69033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2"/>
          <p:cNvSpPr>
            <a:spLocks noGrp="1" noChangeArrowheads="1"/>
          </p:cNvSpPr>
          <p:nvPr>
            <p:ph type="title"/>
          </p:nvPr>
        </p:nvSpPr>
        <p:spPr>
          <a:xfrm>
            <a:off x="197427" y="152400"/>
            <a:ext cx="8641773" cy="93345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2800" dirty="0" smtClean="0">
                <a:solidFill>
                  <a:srgbClr val="0768A9"/>
                </a:solidFill>
                <a:latin typeface="+mn-lt"/>
              </a:rPr>
              <a:t>Medknow</a:t>
            </a:r>
            <a:r>
              <a:rPr lang="ja-JP" altLang="en-US" sz="2800" dirty="0" smtClean="0">
                <a:solidFill>
                  <a:srgbClr val="0768A9"/>
                </a:solidFill>
                <a:latin typeface="+mn-lt"/>
              </a:rPr>
              <a:t>’</a:t>
            </a:r>
            <a:r>
              <a:rPr lang="en-US" altLang="ja-JP" sz="2800" dirty="0" smtClean="0">
                <a:solidFill>
                  <a:srgbClr val="0768A9"/>
                </a:solidFill>
                <a:latin typeface="+mn-lt"/>
              </a:rPr>
              <a:t>s Global Reach</a:t>
            </a:r>
            <a:br>
              <a:rPr lang="en-US" altLang="ja-JP" sz="2800" dirty="0" smtClean="0">
                <a:solidFill>
                  <a:srgbClr val="0768A9"/>
                </a:solidFill>
                <a:latin typeface="+mn-lt"/>
              </a:rPr>
            </a:br>
            <a:r>
              <a:rPr lang="en-US" altLang="ja-JP" sz="2000" dirty="0" smtClean="0">
                <a:latin typeface="+mn-lt"/>
              </a:rPr>
              <a:t>348 Journals from 313 Associations, Institutions </a:t>
            </a:r>
            <a:r>
              <a:rPr lang="en-US" altLang="ja-JP" sz="2000" dirty="0">
                <a:latin typeface="+mn-lt"/>
              </a:rPr>
              <a:t>and Societies Worldwide</a:t>
            </a:r>
            <a:endParaRPr lang="en-US" sz="3400" dirty="0" smtClean="0">
              <a:latin typeface="+mn-lt"/>
            </a:endParaRPr>
          </a:p>
        </p:txBody>
      </p:sp>
      <p:sp>
        <p:nvSpPr>
          <p:cNvPr id="15" name="Circular Arrow 14"/>
          <p:cNvSpPr/>
          <p:nvPr/>
        </p:nvSpPr>
        <p:spPr bwMode="auto">
          <a:xfrm>
            <a:off x="2076450" y="1219200"/>
            <a:ext cx="3240088" cy="2590800"/>
          </a:xfrm>
          <a:prstGeom prst="circularArrow">
            <a:avLst>
              <a:gd name="adj1" fmla="val 9940"/>
              <a:gd name="adj2" fmla="val 1074099"/>
              <a:gd name="adj3" fmla="val 20361290"/>
              <a:gd name="adj4" fmla="val 11350250"/>
              <a:gd name="adj5" fmla="val 12599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rebuchet MS"/>
              <a:ea typeface="ＭＳ Ｐゴシック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010400" y="1340768"/>
          <a:ext cx="1871663" cy="4800600"/>
        </p:xfrm>
        <a:graphic>
          <a:graphicData uri="http://schemas.openxmlformats.org/drawingml/2006/table">
            <a:tbl>
              <a:tblPr>
                <a:tableStyleId>{8FD4443E-F989-4FC4-A0C8-D5A2AF1F390B}</a:tableStyleId>
              </a:tblPr>
              <a:tblGrid>
                <a:gridCol w="1295400"/>
                <a:gridCol w="576263"/>
              </a:tblGrid>
              <a:tr h="192024">
                <a:tc>
                  <a:txBody>
                    <a:bodyPr/>
                    <a:lstStyle/>
                    <a:p>
                      <a:pPr algn="l" fontAlgn="ctr"/>
                      <a:r>
                        <a:rPr lang="en-IN" sz="105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INDIA</a:t>
                      </a:r>
                      <a:endParaRPr lang="en-IN" sz="105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8995" marR="8995" marT="8992" marB="0" anchor="ctr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IN" sz="105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178</a:t>
                      </a:r>
                      <a:endParaRPr lang="en-IN" sz="105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8995" marR="8995" marT="8992" marB="0" anchor="ctr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NIGERIA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SAUDI ARABIA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EGYPT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IRAN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UNITED STATES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TURKEY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SUDAN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TAIWAN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UNITED KINGDOM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BELGIUM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CANADA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IRELAND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OMAN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SINGAPORE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BULGARIA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ITALY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JAPAN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QATAR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SOUTH AFRICA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SPAIN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SWEDEN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  <a:tr h="19202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UAE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C8E5A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13" name="Chart 7"/>
          <p:cNvGraphicFramePr>
            <a:graphicFrameLocks/>
          </p:cNvGraphicFramePr>
          <p:nvPr/>
        </p:nvGraphicFramePr>
        <p:xfrm>
          <a:off x="2692400" y="1828800"/>
          <a:ext cx="4546600" cy="4419600"/>
        </p:xfrm>
        <a:graphic>
          <a:graphicData uri="http://schemas.openxmlformats.org/presentationml/2006/ole">
            <p:oleObj spid="_x0000_s1044" r:id="rId4" imgW="4468755" imgH="4462659" progId="Excel.Sheet.8">
              <p:embed/>
            </p:oleObj>
          </a:graphicData>
        </a:graphic>
      </p:graphicFrame>
      <p:graphicFrame>
        <p:nvGraphicFramePr>
          <p:cNvPr id="19514" name="Chart 8"/>
          <p:cNvGraphicFramePr>
            <a:graphicFrameLocks/>
          </p:cNvGraphicFramePr>
          <p:nvPr/>
        </p:nvGraphicFramePr>
        <p:xfrm>
          <a:off x="0" y="2362200"/>
          <a:ext cx="3505200" cy="2590800"/>
        </p:xfrm>
        <a:graphic>
          <a:graphicData uri="http://schemas.openxmlformats.org/presentationml/2006/ole">
            <p:oleObj spid="_x0000_s1045" r:id="rId5" imgW="2999492" imgH="2310584" progId="Excel.Sheet.8">
              <p:embed/>
            </p:oleObj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2411760" y="6525344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Medknow Partners Meet 2014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614864" y="6525344"/>
            <a:ext cx="2133600" cy="365125"/>
          </a:xfrm>
          <a:prstGeom prst="rect">
            <a:avLst/>
          </a:prstGeom>
        </p:spPr>
        <p:txBody>
          <a:bodyPr/>
          <a:lstStyle/>
          <a:p>
            <a:fld id="{E87203F2-E9DE-4188-BFE2-1D0E7AB1A5E8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6085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41773" cy="954107"/>
          </a:xfrm>
        </p:spPr>
        <p:txBody>
          <a:bodyPr/>
          <a:lstStyle/>
          <a:p>
            <a:pPr>
              <a:defRPr/>
            </a:pPr>
            <a:r>
              <a:rPr lang="en-US" sz="2800" b="0" dirty="0" smtClean="0"/>
              <a:t>Greater Discoverability of Medknow Content Now Searchable on OvidSP</a:t>
            </a:r>
            <a:endParaRPr lang="en-US" sz="2800" b="0" i="1" dirty="0"/>
          </a:p>
        </p:txBody>
      </p:sp>
      <p:sp>
        <p:nvSpPr>
          <p:cNvPr id="2765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915400" cy="47244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800" i="1" smtClean="0"/>
              <a:t>    </a:t>
            </a:r>
            <a:endParaRPr lang="en-US" altLang="en-US" sz="1800" b="1" smtClean="0"/>
          </a:p>
        </p:txBody>
      </p:sp>
      <p:pic>
        <p:nvPicPr>
          <p:cNvPr id="19462" name="Picture 3" descr="1  OA within results.jpg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57284" y="1371601"/>
            <a:ext cx="5480825" cy="4649688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/>
        </p:spPr>
      </p:pic>
      <p:sp>
        <p:nvSpPr>
          <p:cNvPr id="6" name="Rounded Rectangle 5"/>
          <p:cNvSpPr/>
          <p:nvPr/>
        </p:nvSpPr>
        <p:spPr>
          <a:xfrm>
            <a:off x="6315075" y="1500658"/>
            <a:ext cx="2743200" cy="4592638"/>
          </a:xfrm>
          <a:prstGeom prst="roundRect">
            <a:avLst/>
          </a:prstGeom>
          <a:solidFill>
            <a:srgbClr val="0768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 smtClean="0"/>
              <a:t>Makes </a:t>
            </a:r>
            <a:r>
              <a:rPr lang="en-US" sz="1400" dirty="0"/>
              <a:t>your content more discoverable </a:t>
            </a:r>
            <a:r>
              <a:rPr lang="en-US" sz="1400" dirty="0" smtClean="0"/>
              <a:t>by 12,000+ worldwide Ovid customers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 smtClean="0"/>
              <a:t>Drives citations and content usage</a:t>
            </a:r>
            <a:endParaRPr lang="en-US" sz="1400" dirty="0"/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 smtClean="0"/>
              <a:t>Increases awareness of Medknow journals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 smtClean="0"/>
              <a:t>Drives submissions</a:t>
            </a:r>
            <a:endParaRPr lang="en-US" sz="1400" dirty="0"/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dirty="0" smtClean="0"/>
              <a:t>Provides unrestricted </a:t>
            </a:r>
            <a:r>
              <a:rPr lang="en-US" sz="1400" dirty="0"/>
              <a:t>access to peer-reviewed, evidence-based medicine </a:t>
            </a:r>
            <a:r>
              <a:rPr lang="en-US" sz="1400" dirty="0" smtClean="0"/>
              <a:t>to Ovid users</a:t>
            </a:r>
            <a:endParaRPr lang="en-US" sz="1400" dirty="0"/>
          </a:p>
          <a:p>
            <a:pPr marL="231775" indent="-231775">
              <a:buFont typeface="Wingdings" pitchFamily="2" charset="2"/>
              <a:buChar char="§"/>
              <a:defRPr/>
            </a:pPr>
            <a:endParaRPr lang="en-US" sz="1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2411760" y="6525344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Medknow Partners Meet 2014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614864" y="6525344"/>
            <a:ext cx="2133600" cy="365125"/>
          </a:xfrm>
          <a:prstGeom prst="rect">
            <a:avLst/>
          </a:prstGeom>
        </p:spPr>
        <p:txBody>
          <a:bodyPr/>
          <a:lstStyle/>
          <a:p>
            <a:fld id="{E87203F2-E9DE-4188-BFE2-1D0E7AB1A5E8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5208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www.medknow.com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284634"/>
            <a:ext cx="8422183" cy="473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336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www.medknow.com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452" y="1371600"/>
            <a:ext cx="8519566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76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 Black" panose="020B0A04020102020204" pitchFamily="34" charset="0"/>
              </a:rPr>
              <a:t>Подготовка к лабораторным работам и практике</a:t>
            </a:r>
          </a:p>
          <a:p>
            <a:pPr marL="0" indent="0">
              <a:buNone/>
            </a:pPr>
            <a:endParaRPr lang="ru-RU" sz="3000" b="1" dirty="0"/>
          </a:p>
        </p:txBody>
      </p:sp>
      <p:pic>
        <p:nvPicPr>
          <p:cNvPr id="4" name="Picture 2" descr="http://www.rosalindfranklin.edu/portals/0/Images/Gross%20Anatomy_Full%20lab_107-0752_IMG%20%282%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553" y="2362200"/>
            <a:ext cx="3760877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encrypted-tbn2.gstatic.com/images?q=tbn:ANd9GcRAJqgQoHIeUg_HkJ_FiX7dLd7W9MyufgpCDjqlczxd2WpOAOCP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3044" y="2362200"/>
            <a:ext cx="273283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81200" y="182953"/>
            <a:ext cx="5379502" cy="88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304800"/>
            <a:ext cx="224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dirty="0">
                <a:solidFill>
                  <a:srgbClr val="0768A9"/>
                </a:solidFill>
                <a:latin typeface="Arial Black" panose="020B0A04020102020204" pitchFamily="34" charset="0"/>
              </a:rPr>
              <a:t>НОВИНКА</a:t>
            </a:r>
          </a:p>
        </p:txBody>
      </p:sp>
    </p:spTree>
    <p:extLst>
      <p:ext uri="{BB962C8B-B14F-4D97-AF65-F5344CB8AC3E}">
        <p14:creationId xmlns:p14="http://schemas.microsoft.com/office/powerpoint/2010/main" xmlns="" val="1029413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371600"/>
            <a:ext cx="8458200" cy="4876800"/>
          </a:xfrm>
        </p:spPr>
        <p:txBody>
          <a:bodyPr/>
          <a:lstStyle/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  <a:p>
            <a:pPr marL="344488" lvl="1" indent="0">
              <a:buNone/>
            </a:pPr>
            <a:endParaRPr lang="en-GB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85483" y="232369"/>
            <a:ext cx="8510896" cy="93345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768A9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9pPr>
          </a:lstStyle>
          <a:p>
            <a:pPr algn="ctr"/>
            <a:r>
              <a:rPr lang="ru-RU" kern="0" dirty="0" smtClean="0">
                <a:latin typeface="Arial Black" panose="020B0A04020102020204" pitchFamily="34" charset="0"/>
              </a:rPr>
              <a:t>НОВИНКА </a:t>
            </a:r>
            <a:r>
              <a:rPr lang="en-US" kern="0" dirty="0" smtClean="0">
                <a:latin typeface="Arial Black" panose="020B0A04020102020204" pitchFamily="34" charset="0"/>
              </a:rPr>
              <a:t>– </a:t>
            </a:r>
            <a:r>
              <a:rPr lang="ru-RU" kern="0" dirty="0" smtClean="0">
                <a:latin typeface="Arial Black" panose="020B0A04020102020204" pitchFamily="34" charset="0"/>
              </a:rPr>
              <a:t>Видео-атлас человеческой анатомии </a:t>
            </a:r>
            <a:r>
              <a:rPr lang="ru-RU" kern="0" dirty="0" err="1" smtClean="0">
                <a:latin typeface="Arial Black" panose="020B0A04020102020204" pitchFamily="34" charset="0"/>
              </a:rPr>
              <a:t>Экланда</a:t>
            </a:r>
            <a:r>
              <a:rPr lang="en-US" kern="0" dirty="0" smtClean="0">
                <a:latin typeface="Arial Black" panose="020B0A04020102020204" pitchFamily="34" charset="0"/>
              </a:rPr>
              <a:t>!</a:t>
            </a:r>
            <a:endParaRPr lang="en-US" kern="0" dirty="0">
              <a:latin typeface="Arial Black" panose="020B0A040201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28625" y="1524000"/>
            <a:ext cx="56673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768A9"/>
                </a:solidFill>
                <a:latin typeface="+mn-lt"/>
                <a:ea typeface="+mn-ea"/>
                <a:cs typeface="ＭＳ Ｐゴシック"/>
              </a:defRPr>
            </a:lvl1pPr>
            <a:lvl2pPr marL="569913" indent="-22542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757575"/>
                </a:solidFill>
                <a:latin typeface="+mn-lt"/>
                <a:ea typeface="+mn-ea"/>
                <a:cs typeface="ＭＳ Ｐゴシック"/>
              </a:defRPr>
            </a:lvl2pPr>
            <a:lvl3pPr marL="800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757575"/>
                </a:solidFill>
                <a:latin typeface="+mn-lt"/>
                <a:ea typeface="+mn-ea"/>
                <a:cs typeface="ＭＳ Ｐゴシック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757575"/>
                </a:solidFill>
                <a:latin typeface="+mn-lt"/>
                <a:ea typeface="+mn-ea"/>
                <a:cs typeface="ＭＳ Ｐゴシック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+mn-lt"/>
                <a:ea typeface="+mn-ea"/>
                <a:cs typeface="ＭＳ Ｐゴシック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+mn-lt"/>
                <a:ea typeface="+mn-ea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500" b="1" kern="0" dirty="0" smtClean="0">
                <a:latin typeface="Arial Black" panose="020B0A04020102020204" pitchFamily="34" charset="0"/>
                <a:cs typeface="+mn-cs"/>
              </a:rPr>
              <a:t>328 </a:t>
            </a:r>
            <a:r>
              <a:rPr lang="ru-RU" sz="1500" b="1" kern="0" dirty="0" smtClean="0">
                <a:latin typeface="Arial Black" panose="020B0A04020102020204" pitchFamily="34" charset="0"/>
                <a:cs typeface="+mn-cs"/>
              </a:rPr>
              <a:t>видеороликов с комментариями</a:t>
            </a:r>
            <a:endParaRPr lang="en-US" sz="1500" b="1" kern="0" dirty="0">
              <a:latin typeface="Arial Black" panose="020B0A04020102020204" pitchFamily="34" charset="0"/>
              <a:cs typeface="+mn-cs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kern="0" dirty="0" smtClean="0">
                <a:latin typeface="Arial Black" panose="020B0A04020102020204" pitchFamily="34" charset="0"/>
              </a:rPr>
              <a:t>Более 15 часов в общей сложности</a:t>
            </a:r>
            <a:endParaRPr lang="en-GB" sz="1500" b="1" kern="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pl-PL" sz="1500" b="1" kern="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kern="0" dirty="0" smtClean="0">
                <a:latin typeface="Arial Black" panose="020B0A04020102020204" pitchFamily="34" charset="0"/>
                <a:cs typeface="+mn-cs"/>
              </a:rPr>
              <a:t>Удобное в использовании                     приложение</a:t>
            </a:r>
            <a:endParaRPr lang="en-US" sz="1500" b="1" kern="0" dirty="0" smtClean="0">
              <a:latin typeface="Arial Black" panose="020B0A04020102020204" pitchFamily="34" charset="0"/>
              <a:cs typeface="+mn-cs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dirty="0" smtClean="0">
                <a:latin typeface="Arial Black" panose="020B0A04020102020204" pitchFamily="34" charset="0"/>
              </a:rPr>
              <a:t>Демонстрация функции мышц в</a:t>
            </a:r>
            <a:r>
              <a:rPr lang="en-GB" sz="1500" b="1" dirty="0" smtClean="0">
                <a:latin typeface="Arial Black" panose="020B0A04020102020204" pitchFamily="34" charset="0"/>
              </a:rPr>
              <a:t> 3D</a:t>
            </a:r>
          </a:p>
          <a:p>
            <a:pPr marL="0" indent="0">
              <a:buNone/>
            </a:pPr>
            <a:endParaRPr lang="pl-PL" sz="1500" b="1" kern="0" dirty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dirty="0" smtClean="0">
                <a:latin typeface="Arial Black" panose="020B0A04020102020204" pitchFamily="34" charset="0"/>
              </a:rPr>
              <a:t>Возможность скачивания стенограммы комментариев в формате </a:t>
            </a:r>
            <a:r>
              <a:rPr lang="en-GB" sz="1500" b="1" dirty="0" smtClean="0">
                <a:latin typeface="Arial Black" panose="020B0A04020102020204" pitchFamily="34" charset="0"/>
              </a:rPr>
              <a:t>PDF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500" b="1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kern="0" dirty="0" smtClean="0">
                <a:latin typeface="Arial Black" panose="020B0A04020102020204" pitchFamily="34" charset="0"/>
              </a:rPr>
              <a:t>Подходит для мобильных устройств </a:t>
            </a:r>
            <a:r>
              <a:rPr lang="en-US" sz="1500" b="1" kern="0" dirty="0" smtClean="0">
                <a:latin typeface="Arial Black" panose="020B0A04020102020204" pitchFamily="34" charset="0"/>
              </a:rPr>
              <a:t>(</a:t>
            </a:r>
            <a:r>
              <a:rPr lang="ru-RU" sz="1500" b="1" kern="0" dirty="0" smtClean="0">
                <a:latin typeface="Arial Black" panose="020B0A04020102020204" pitchFamily="34" charset="0"/>
              </a:rPr>
              <a:t>например</a:t>
            </a:r>
            <a:r>
              <a:rPr lang="en-US" sz="1500" b="1" kern="0" dirty="0" smtClean="0">
                <a:latin typeface="Arial Black" panose="020B0A04020102020204" pitchFamily="34" charset="0"/>
              </a:rPr>
              <a:t>, </a:t>
            </a:r>
            <a:r>
              <a:rPr lang="en-US" sz="1500" b="1" kern="0" dirty="0">
                <a:latin typeface="Arial Black" panose="020B0A04020102020204" pitchFamily="34" charset="0"/>
              </a:rPr>
              <a:t>iPhone, iPad</a:t>
            </a:r>
            <a:r>
              <a:rPr lang="en-US" sz="1500" b="1" kern="0" dirty="0" smtClean="0">
                <a:latin typeface="Arial Black" panose="020B0A040201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1500" b="1" dirty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dirty="0" smtClean="0">
                <a:latin typeface="Arial Black" panose="020B0A04020102020204" pitchFamily="34" charset="0"/>
              </a:rPr>
              <a:t>Помощь в преподавании и изучении анатомии</a:t>
            </a:r>
            <a:endParaRPr lang="en-GB" sz="1500" b="1" dirty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500" b="1" dirty="0" smtClean="0">
                <a:latin typeface="Arial Black" panose="020B0A04020102020204" pitchFamily="34" charset="0"/>
              </a:rPr>
              <a:t>Охватывает верхние конечности</a:t>
            </a:r>
            <a:r>
              <a:rPr lang="en-GB" sz="1500" b="1" dirty="0" smtClean="0">
                <a:latin typeface="Arial Black" panose="020B0A04020102020204" pitchFamily="34" charset="0"/>
              </a:rPr>
              <a:t>, </a:t>
            </a:r>
            <a:r>
              <a:rPr lang="ru-RU" sz="1500" b="1" dirty="0" smtClean="0">
                <a:latin typeface="Arial Black" panose="020B0A04020102020204" pitchFamily="34" charset="0"/>
              </a:rPr>
              <a:t>нижние конечности</a:t>
            </a:r>
            <a:r>
              <a:rPr lang="en-GB" sz="1500" b="1" dirty="0" smtClean="0">
                <a:latin typeface="Arial Black" panose="020B0A04020102020204" pitchFamily="34" charset="0"/>
              </a:rPr>
              <a:t>, </a:t>
            </a:r>
            <a:r>
              <a:rPr lang="ru-RU" sz="1500" b="1" dirty="0" smtClean="0">
                <a:latin typeface="Arial Black" panose="020B0A04020102020204" pitchFamily="34" charset="0"/>
              </a:rPr>
              <a:t>туловище</a:t>
            </a:r>
            <a:r>
              <a:rPr lang="en-GB" sz="1500" b="1" dirty="0" smtClean="0">
                <a:latin typeface="Arial Black" panose="020B0A04020102020204" pitchFamily="34" charset="0"/>
              </a:rPr>
              <a:t>, </a:t>
            </a:r>
            <a:r>
              <a:rPr lang="ru-RU" sz="1500" b="1" dirty="0" smtClean="0">
                <a:latin typeface="Arial Black" panose="020B0A04020102020204" pitchFamily="34" charset="0"/>
              </a:rPr>
              <a:t>голову и шею и внутренние органы</a:t>
            </a:r>
            <a:endParaRPr lang="en-US" sz="1500" kern="0" dirty="0" smtClean="0"/>
          </a:p>
          <a:p>
            <a:endParaRPr lang="en-US" sz="1400" kern="0" dirty="0" smtClean="0"/>
          </a:p>
          <a:p>
            <a:endParaRPr lang="en-US" sz="1400" kern="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b="42525"/>
          <a:stretch/>
        </p:blipFill>
        <p:spPr bwMode="auto">
          <a:xfrm>
            <a:off x="5739820" y="1332963"/>
            <a:ext cx="3018418" cy="2354774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 descr="Acland_ipod-itouch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622" y="1939180"/>
            <a:ext cx="937435" cy="114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Acland_ipad-fron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9820" y="4042559"/>
            <a:ext cx="3018418" cy="2015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3237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43200"/>
            <a:ext cx="3892550" cy="32400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0738" y="2730500"/>
            <a:ext cx="3884612" cy="32527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533400" y="1882588"/>
            <a:ext cx="3903662" cy="7510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768A9"/>
                </a:solidFill>
                <a:latin typeface="Arial Black" panose="020B0A04020102020204" pitchFamily="34" charset="0"/>
              </a:rPr>
              <a:t>3D-иллюстрация в новом видеоматериале об ухе: </a:t>
            </a:r>
            <a:r>
              <a:rPr lang="ru-RU" sz="1400" dirty="0">
                <a:solidFill>
                  <a:srgbClr val="0768A9"/>
                </a:solidFill>
                <a:latin typeface="Arial Black" panose="020B0A04020102020204" pitchFamily="34" charset="0"/>
              </a:rPr>
              <a:t>п</a:t>
            </a:r>
            <a:r>
              <a:rPr lang="en-US" sz="14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реддверие </a:t>
            </a:r>
            <a:r>
              <a:rPr lang="en-US" sz="1400" dirty="0">
                <a:solidFill>
                  <a:srgbClr val="0768A9"/>
                </a:solidFill>
                <a:latin typeface="Arial Black" panose="020B0A04020102020204" pitchFamily="34" charset="0"/>
              </a:rPr>
              <a:t>внутреннего уха (4.11.9)</a:t>
            </a: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4641850" y="1882588"/>
            <a:ext cx="3884612" cy="73837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768A9"/>
                </a:solidFill>
                <a:latin typeface="Arial Black" panose="020B0A04020102020204" pitchFamily="34" charset="0"/>
              </a:rPr>
              <a:t>Гистология (фотомикрограф): улитка (4.11.11)</a:t>
            </a: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8" name="Title 1"/>
          <p:cNvSpPr txBox="1">
            <a:spLocks noGrp="1"/>
          </p:cNvSpPr>
          <p:nvPr>
            <p:ph type="title"/>
          </p:nvPr>
        </p:nvSpPr>
        <p:spPr bwMode="auto">
          <a:xfrm>
            <a:off x="304800" y="209550"/>
            <a:ext cx="8534400" cy="93345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768A9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9pPr>
          </a:lstStyle>
          <a:p>
            <a:r>
              <a:rPr lang="en-US" dirty="0" smtClean="0">
                <a:latin typeface="Arial Black" panose="020B0A04020102020204" pitchFamily="34" charset="0"/>
              </a:rPr>
              <a:t>НОВИНКА – </a:t>
            </a:r>
            <a:r>
              <a:rPr lang="en-US" kern="0" dirty="0" smtClean="0">
                <a:latin typeface="Arial Black" panose="020B0A04020102020204" pitchFamily="34" charset="0"/>
              </a:rPr>
              <a:t>Видеоатлас анатомии человека Акланда</a:t>
            </a:r>
            <a:endParaRPr lang="ru-RU" kern="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21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2122" y="1282930"/>
            <a:ext cx="6851889" cy="4813070"/>
          </a:xfrm>
          <a:prstGeom prst="rect">
            <a:avLst/>
          </a:prstGeom>
        </p:spPr>
      </p:pic>
      <p:sp>
        <p:nvSpPr>
          <p:cNvPr id="6" name="Title 1"/>
          <p:cNvSpPr txBox="1">
            <a:spLocks noGrp="1"/>
          </p:cNvSpPr>
          <p:nvPr>
            <p:ph type="title"/>
          </p:nvPr>
        </p:nvSpPr>
        <p:spPr bwMode="auto">
          <a:xfrm>
            <a:off x="304800" y="209550"/>
            <a:ext cx="8534400" cy="933450"/>
          </a:xfrm>
          <a:prstGeom prst="rect">
            <a:avLst/>
          </a:prstGeom>
          <a:noFill/>
          <a:ln w="12700" cmpd="dbl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0" h="63500"/>
            <a:bevelB w="0" h="63500"/>
          </a:sp3d>
        </p:spPr>
        <p:txBody>
          <a:bodyPr vert="horz" wrap="square" lIns="18288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768A9"/>
                </a:solidFill>
                <a:latin typeface="+mj-lt"/>
                <a:ea typeface="+mj-ea"/>
                <a:cs typeface="ＭＳ Ｐゴシック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768A9"/>
                </a:solidFill>
                <a:latin typeface="Trebuchet MS" pitchFamily="-48" charset="0"/>
                <a:ea typeface="ＭＳ Ｐゴシック" pitchFamily="-48" charset="-128"/>
                <a:cs typeface="ＭＳ Ｐゴシック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ECECEC"/>
                </a:solidFill>
                <a:latin typeface="Trebuchet MS" pitchFamily="-48" charset="0"/>
                <a:ea typeface="ＭＳ Ｐゴシック" pitchFamily="-48" charset="-128"/>
              </a:defRPr>
            </a:lvl9pPr>
          </a:lstStyle>
          <a:p>
            <a:pPr algn="ctr"/>
            <a:r>
              <a:rPr lang="ru-RU" dirty="0" smtClean="0">
                <a:latin typeface="Arial Black" panose="020B0A04020102020204" pitchFamily="34" charset="0"/>
              </a:rPr>
              <a:t>НОВИНКА </a:t>
            </a:r>
            <a:r>
              <a:rPr lang="en-US" dirty="0" smtClean="0">
                <a:latin typeface="Arial Black" panose="020B0A04020102020204" pitchFamily="34" charset="0"/>
              </a:rPr>
              <a:t>– </a:t>
            </a:r>
            <a:r>
              <a:rPr lang="ru-RU" dirty="0" smtClean="0">
                <a:latin typeface="Arial Black" panose="020B0A04020102020204" pitchFamily="34" charset="0"/>
              </a:rPr>
              <a:t>Видео-атлас человеческой анатомии </a:t>
            </a:r>
            <a:r>
              <a:rPr lang="ru-RU" dirty="0" err="1" smtClean="0">
                <a:latin typeface="Arial Black" panose="020B0A04020102020204" pitchFamily="34" charset="0"/>
              </a:rPr>
              <a:t>Экланда</a:t>
            </a:r>
            <a:r>
              <a:rPr lang="en-US" dirty="0" smtClean="0">
                <a:latin typeface="Arial Black" panose="020B0A04020102020204" pitchFamily="34" charset="0"/>
              </a:rPr>
              <a:t>!</a:t>
            </a:r>
            <a:endParaRPr 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44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2800" b="1" dirty="0">
                <a:latin typeface="Arial Black" panose="020B0A04020102020204" pitchFamily="34" charset="0"/>
              </a:rPr>
              <a:t>Уверенный </a:t>
            </a:r>
            <a:r>
              <a:rPr lang="en-US" sz="2800" b="1" dirty="0" err="1">
                <a:latin typeface="Arial Black" panose="020B0A04020102020204" pitchFamily="34" charset="0"/>
              </a:rPr>
              <a:t>анализ</a:t>
            </a:r>
            <a:r>
              <a:rPr lang="en-US" sz="2800" b="1" dirty="0">
                <a:latin typeface="Arial Black" panose="020B0A04020102020204" pitchFamily="34" charset="0"/>
              </a:rPr>
              <a:t> </a:t>
            </a:r>
            <a:r>
              <a:rPr lang="ru-RU" sz="2800" b="1" dirty="0">
                <a:latin typeface="Arial Black" panose="020B0A04020102020204" pitchFamily="34" charset="0"/>
              </a:rPr>
              <a:t>обследования пациента</a:t>
            </a:r>
            <a:endParaRPr lang="en-US" sz="2800" b="1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7" descr="C:\Users\joy.fisher-williams\Desktop\Org Folder\Bates\Bates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2400"/>
            <a:ext cx="3200721" cy="88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62200"/>
            <a:ext cx="35433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84488"/>
            <a:ext cx="3276600" cy="24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650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157" y="257402"/>
            <a:ext cx="8410575" cy="933450"/>
          </a:xfrm>
        </p:spPr>
        <p:txBody>
          <a:bodyPr/>
          <a:lstStyle/>
          <a:p>
            <a:r>
              <a:rPr lang="en-US" sz="2800" dirty="0" smtClean="0">
                <a:latin typeface="Arial Black" panose="020B0A04020102020204" pitchFamily="34" charset="0"/>
              </a:rPr>
              <a:t>НОВИНКА – Визуальное </a:t>
            </a:r>
            <a:r>
              <a:rPr lang="ru-RU" sz="2800" dirty="0" smtClean="0"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latin typeface="Arial Black" panose="020B0A04020102020204" pitchFamily="34" charset="0"/>
              </a:rPr>
            </a:br>
            <a:r>
              <a:rPr lang="en-US" sz="2800" dirty="0" smtClean="0">
                <a:latin typeface="Arial Black" panose="020B0A04020102020204" pitchFamily="34" charset="0"/>
              </a:rPr>
              <a:t>руководство Бейтса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524000"/>
            <a:ext cx="3838575" cy="4495800"/>
          </a:xfrm>
        </p:spPr>
        <p:txBody>
          <a:bodyPr/>
          <a:lstStyle/>
          <a:p>
            <a:r>
              <a:rPr lang="en-US" sz="1800" dirty="0">
                <a:latin typeface="Arial Black" panose="020B0A04020102020204" pitchFamily="34" charset="0"/>
              </a:rPr>
              <a:t>100% НОВОГО </a:t>
            </a:r>
            <a:r>
              <a:rPr lang="en-US" sz="1800" dirty="0" smtClean="0">
                <a:latin typeface="Arial Black" panose="020B0A04020102020204" pitchFamily="34" charset="0"/>
              </a:rPr>
              <a:t>видеоконтента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>
                <a:latin typeface="Arial Black" panose="020B0A04020102020204" pitchFamily="34" charset="0"/>
              </a:rPr>
              <a:t>В комплект включены </a:t>
            </a:r>
            <a:r>
              <a:rPr lang="en-US" sz="1800" dirty="0" smtClean="0">
                <a:latin typeface="Arial Black" panose="020B0A04020102020204" pitchFamily="34" charset="0"/>
              </a:rPr>
              <a:t>транскрипты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>
                <a:latin typeface="Arial Black" panose="020B0A04020102020204" pitchFamily="34" charset="0"/>
              </a:rPr>
              <a:t>Воспроизведение всего контента или коротких фрагментов продолжительностью 1-3 мин</a:t>
            </a:r>
            <a:r>
              <a:rPr lang="en-US" sz="1800" dirty="0" smtClean="0">
                <a:latin typeface="Arial Black" panose="020B0A04020102020204" pitchFamily="34" charset="0"/>
              </a:rPr>
              <a:t>.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Веб-платформа, доступная с любого мобильного устройства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en-US" sz="1800" dirty="0" smtClean="0">
                <a:latin typeface="Arial Black" panose="020B0A04020102020204" pitchFamily="34" charset="0"/>
              </a:rPr>
              <a:t>Копирование URL-адресов в содержание курса</a:t>
            </a: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89" t="7334" r="7778"/>
          <a:stretch/>
        </p:blipFill>
        <p:spPr bwMode="auto">
          <a:xfrm>
            <a:off x="4269346" y="1981200"/>
            <a:ext cx="4415386" cy="297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s://encrypted-tbn0.gstatic.com/images?q=tbn:ANd9GcSQ1e93bSQP5Y9w62m4HykfZVzbcOlF1sNiEhl9j7PJxVOcbH6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6964"/>
            <a:ext cx="2337448" cy="63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518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083" y="3686845"/>
            <a:ext cx="2424942" cy="246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8"/>
          <p:cNvSpPr txBox="1">
            <a:spLocks noChangeArrowheads="1"/>
          </p:cNvSpPr>
          <p:nvPr/>
        </p:nvSpPr>
        <p:spPr bwMode="auto">
          <a:xfrm>
            <a:off x="250825" y="620713"/>
            <a:ext cx="287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3635896" y="1343337"/>
            <a:ext cx="22322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000" b="1" dirty="0" smtClean="0">
                <a:latin typeface="Arial Black" panose="020B0A04020102020204" pitchFamily="34" charset="0"/>
              </a:rPr>
              <a:t>Подписки</a:t>
            </a:r>
            <a:endParaRPr lang="de-DE" altLang="en-US" sz="2000" b="1" dirty="0">
              <a:latin typeface="Arial Black" panose="020B0A04020102020204" pitchFamily="34" charset="0"/>
            </a:endParaRPr>
          </a:p>
        </p:txBody>
      </p:sp>
      <p:sp>
        <p:nvSpPr>
          <p:cNvPr id="11270" name="TextBox 3"/>
          <p:cNvSpPr txBox="1">
            <a:spLocks noChangeArrowheads="1"/>
          </p:cNvSpPr>
          <p:nvPr/>
        </p:nvSpPr>
        <p:spPr bwMode="auto">
          <a:xfrm>
            <a:off x="3495458" y="2567295"/>
            <a:ext cx="2296286" cy="56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0975" indent="-180975"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2000" b="1" dirty="0" smtClean="0">
                <a:latin typeface="Arial Black" panose="020B0A04020102020204" pitchFamily="34" charset="0"/>
              </a:rPr>
              <a:t>Ваша организация</a:t>
            </a:r>
            <a:endParaRPr lang="de-DE" altLang="en-US" sz="2000" b="1" dirty="0">
              <a:latin typeface="Arial Black" panose="020B0A04020102020204" pitchFamily="34" charset="0"/>
            </a:endParaRPr>
          </a:p>
        </p:txBody>
      </p:sp>
      <p:sp>
        <p:nvSpPr>
          <p:cNvPr id="11273" name="TextBox 3"/>
          <p:cNvSpPr txBox="1">
            <a:spLocks noChangeArrowheads="1"/>
          </p:cNvSpPr>
          <p:nvPr/>
        </p:nvSpPr>
        <p:spPr bwMode="auto">
          <a:xfrm>
            <a:off x="3966388" y="3950823"/>
            <a:ext cx="21579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80975" indent="-180975"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2000" dirty="0" smtClean="0">
                <a:latin typeface="Arial Black" panose="020B0A04020102020204" pitchFamily="34" charset="0"/>
              </a:rPr>
              <a:t>Базы данных</a:t>
            </a:r>
            <a:endParaRPr lang="de-DE" altLang="en-US" sz="2000" dirty="0"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Примеры</a:t>
            </a:r>
            <a:r>
              <a:rPr lang="de-DE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:</a:t>
            </a:r>
            <a:endParaRPr lang="de-DE" altLang="en-US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2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EBMR</a:t>
            </a:r>
            <a:endParaRPr lang="de-DE" altLang="en-US" sz="12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200" dirty="0">
                <a:solidFill>
                  <a:schemeClr val="bg2"/>
                </a:solidFill>
                <a:latin typeface="Arial Black" panose="020B0A04020102020204" pitchFamily="34" charset="0"/>
              </a:rPr>
              <a:t>EMBASE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2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Ovid </a:t>
            </a:r>
            <a:r>
              <a:rPr lang="de-DE" altLang="en-US" sz="1200" dirty="0">
                <a:solidFill>
                  <a:schemeClr val="bg2"/>
                </a:solidFill>
                <a:latin typeface="Arial Black" panose="020B0A04020102020204" pitchFamily="34" charset="0"/>
              </a:rPr>
              <a:t>Medline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200" dirty="0">
                <a:solidFill>
                  <a:schemeClr val="bg2"/>
                </a:solidFill>
                <a:latin typeface="Arial Black" panose="020B0A04020102020204" pitchFamily="34" charset="0"/>
              </a:rPr>
              <a:t>PsycINFO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2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CAB</a:t>
            </a:r>
            <a:endParaRPr lang="de-DE" altLang="en-US" sz="12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endParaRPr lang="de-DE" altLang="en-US" sz="1200" dirty="0">
              <a:solidFill>
                <a:schemeClr val="bg2"/>
              </a:solidFill>
              <a:latin typeface="Arial Black" panose="020B0A04020102020204" pitchFamily="34" charset="0"/>
            </a:endParaRPr>
          </a:p>
        </p:txBody>
      </p:sp>
      <p:sp>
        <p:nvSpPr>
          <p:cNvPr id="11274" name="TextBox 3"/>
          <p:cNvSpPr txBox="1">
            <a:spLocks noChangeArrowheads="1"/>
          </p:cNvSpPr>
          <p:nvPr/>
        </p:nvSpPr>
        <p:spPr bwMode="auto">
          <a:xfrm>
            <a:off x="6008687" y="2093914"/>
            <a:ext cx="3135313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Tx/>
              <a:buNone/>
            </a:pPr>
            <a:r>
              <a:rPr lang="ru-RU" altLang="en-US" sz="2000" dirty="0" smtClean="0">
                <a:latin typeface="Arial Black" panose="020B0A04020102020204" pitchFamily="34" charset="0"/>
              </a:rPr>
              <a:t>Журналы</a:t>
            </a:r>
            <a:endParaRPr lang="en-GB" altLang="en-US" sz="2000" dirty="0"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Примеры</a:t>
            </a:r>
            <a:r>
              <a:rPr lang="de-DE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:</a:t>
            </a:r>
            <a:endParaRPr lang="de-DE" altLang="en-US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Critical Care Medicine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Current Opinion in Critical Care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Diabetes </a:t>
            </a:r>
            <a:endParaRPr lang="de-DE" altLang="en-US" sz="11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Diabetes Care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Hypertension</a:t>
            </a:r>
            <a:endParaRPr lang="de-DE" altLang="en-US" sz="11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Spine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Neurology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Shock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Neurology Now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Diabetes</a:t>
            </a: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, Obesity and Metabolism Supplement </a:t>
            </a:r>
            <a:endParaRPr lang="de-DE" altLang="en-US" sz="1100" dirty="0" smtClean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Anesthesiology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Transplantation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Circulation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endParaRPr lang="de-DE" altLang="en-US" sz="11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endParaRPr lang="de-DE" altLang="en-US" sz="1200" dirty="0">
              <a:solidFill>
                <a:schemeClr val="bg2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50825" y="1553680"/>
            <a:ext cx="3671198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80975" indent="-180975"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2000" dirty="0" smtClean="0">
                <a:latin typeface="Arial Black" panose="020B0A04020102020204" pitchFamily="34" charset="0"/>
              </a:rPr>
              <a:t>Книги</a:t>
            </a:r>
            <a:endParaRPr lang="de-DE" altLang="en-US" sz="2000" dirty="0"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ru-RU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Примеры</a:t>
            </a:r>
            <a:r>
              <a:rPr lang="de-DE" altLang="en-US" sz="12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:</a:t>
            </a:r>
            <a:endParaRPr lang="de-DE" altLang="en-US" sz="12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100 Questions &amp; Answers About Diabetes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ACCP Critical Care Medicine Board Review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Brook's Clinical Pediatric Endocrinology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Clinical Challenges in Lipid Disorders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Clinical Practice of Chinese </a:t>
            </a:r>
            <a:r>
              <a:rPr lang="de-DE" altLang="en-US" sz="1100" dirty="0" smtClean="0">
                <a:solidFill>
                  <a:schemeClr val="bg2"/>
                </a:solidFill>
                <a:latin typeface="Arial Black" panose="020B0A04020102020204" pitchFamily="34" charset="0"/>
              </a:rPr>
              <a:t>Medicine </a:t>
            </a:r>
            <a:endParaRPr lang="de-DE" altLang="en-US" sz="1100" dirty="0">
              <a:solidFill>
                <a:schemeClr val="bg2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Diabetes in Old Age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r>
              <a:rPr lang="de-DE" altLang="en-US" sz="1100" dirty="0">
                <a:solidFill>
                  <a:schemeClr val="bg2"/>
                </a:solidFill>
                <a:latin typeface="Arial Black" panose="020B0A04020102020204" pitchFamily="34" charset="0"/>
              </a:rPr>
              <a:t>Diabetic Cardiology 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Clr>
                <a:srgbClr val="CC3300"/>
              </a:buClr>
              <a:buFont typeface="Wingdings" panose="05000000000000000000" pitchFamily="2" charset="2"/>
              <a:buChar char="§"/>
            </a:pPr>
            <a:endParaRPr lang="de-DE" altLang="en-US" sz="1200" dirty="0">
              <a:solidFill>
                <a:schemeClr val="bg2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008687" y="1348703"/>
            <a:ext cx="2605542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CC99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1800" b="1" dirty="0" smtClean="0">
                <a:solidFill>
                  <a:srgbClr val="FF5050"/>
                </a:solidFill>
                <a:latin typeface="Arial Black" panose="020B0A04020102020204" pitchFamily="34" charset="0"/>
                <a:ea typeface="+mn-ea"/>
              </a:rPr>
              <a:t>Без эмбарго</a:t>
            </a:r>
            <a:r>
              <a:rPr lang="en-GB" sz="1800" b="1" dirty="0" smtClean="0">
                <a:solidFill>
                  <a:srgbClr val="FF5050"/>
                </a:solidFill>
                <a:latin typeface="Arial Black" panose="020B0A04020102020204" pitchFamily="34" charset="0"/>
                <a:ea typeface="+mn-ea"/>
              </a:rPr>
              <a:t>*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86632" y="249321"/>
            <a:ext cx="6202363" cy="89243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 Black" panose="020B0A04020102020204" pitchFamily="34" charset="0"/>
              </a:rPr>
              <a:t>Что включено в</a:t>
            </a:r>
            <a:r>
              <a:rPr lang="de-DE" dirty="0" smtClean="0">
                <a:latin typeface="Arial Black" panose="020B0A04020102020204" pitchFamily="34" charset="0"/>
              </a:rPr>
              <a:t> OvidSP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05600" y="5791200"/>
            <a:ext cx="2305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chemeClr val="tx1"/>
                </a:solidFill>
                <a:latin typeface="Arial Black" panose="020B0A04020102020204" pitchFamily="34" charset="0"/>
              </a:rPr>
              <a:t>* </a:t>
            </a:r>
            <a:r>
              <a:rPr lang="ru-RU" alt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Только в отношении журнала </a:t>
            </a:r>
            <a:r>
              <a:rPr lang="en-US" alt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Science </a:t>
            </a:r>
            <a:r>
              <a:rPr lang="ru-RU" alt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действует </a:t>
            </a:r>
            <a:r>
              <a:rPr lang="en-US" alt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  <a:r>
              <a:rPr lang="ru-RU" altLang="en-US" sz="9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-месячное эмбарго</a:t>
            </a:r>
            <a:endParaRPr lang="en-US" altLang="en-US" sz="9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59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  <p:bldP spid="11273" grpId="0"/>
      <p:bldP spid="11273" grpId="1"/>
      <p:bldP spid="11274" grpId="0"/>
      <p:bldP spid="11274" grpId="1"/>
      <p:bldP spid="14" grpId="0"/>
      <p:bldP spid="14" grpId="1"/>
      <p:bldP spid="18" grpId="0" animBg="1"/>
      <p:bldP spid="18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524000"/>
            <a:ext cx="2981549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Arial Black" panose="020B0A04020102020204" pitchFamily="34" charset="0"/>
              </a:rPr>
              <a:t>Видеоматериалы по </a:t>
            </a:r>
            <a:r>
              <a:rPr lang="en-US" sz="2000" dirty="0" err="1">
                <a:latin typeface="Arial Black" panose="020B0A04020102020204" pitchFamily="34" charset="0"/>
              </a:rPr>
              <a:t>клиническим</a:t>
            </a:r>
            <a:r>
              <a:rPr lang="en-US" sz="2000" dirty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екзаменам</a:t>
            </a:r>
            <a:r>
              <a:rPr lang="en-US" sz="2000" dirty="0" smtClean="0">
                <a:latin typeface="Arial Black" panose="020B0A04020102020204" pitchFamily="34" charset="0"/>
              </a:rPr>
              <a:t> OSCE</a:t>
            </a:r>
            <a:r>
              <a:rPr lang="en-US" sz="1800" dirty="0" smtClean="0">
                <a:latin typeface="Arial Black" panose="020B0A04020102020204" pitchFamily="34" charset="0"/>
              </a:rPr>
              <a:t>:</a:t>
            </a:r>
          </a:p>
          <a:p>
            <a:pPr marL="0" indent="0">
              <a:buNone/>
            </a:pPr>
            <a:endParaRPr lang="en-US" sz="1800" dirty="0" smtClean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US" sz="1800" dirty="0" smtClean="0">
                <a:latin typeface="Arial Black" panose="020B0A04020102020204" pitchFamily="34" charset="0"/>
              </a:rPr>
              <a:t>Кашель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US" sz="1800" dirty="0" smtClean="0">
                <a:latin typeface="Arial Black" panose="020B0A04020102020204" pitchFamily="34" charset="0"/>
              </a:rPr>
              <a:t>Боль в горле</a:t>
            </a:r>
            <a:endParaRPr lang="ru-RU" sz="18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US" sz="1800" dirty="0">
                <a:latin typeface="Arial Black" panose="020B0A04020102020204" pitchFamily="34" charset="0"/>
              </a:rPr>
              <a:t>Боль в </a:t>
            </a:r>
            <a:r>
              <a:rPr lang="en-US" sz="1800" dirty="0" smtClean="0">
                <a:latin typeface="Arial Black" panose="020B0A04020102020204" pitchFamily="34" charset="0"/>
              </a:rPr>
              <a:t>груди</a:t>
            </a:r>
            <a:endParaRPr lang="ru-RU" sz="18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US" sz="1800" dirty="0" smtClean="0">
                <a:latin typeface="Arial Black" panose="020B0A04020102020204" pitchFamily="34" charset="0"/>
              </a:rPr>
              <a:t>Б</a:t>
            </a:r>
            <a:r>
              <a:rPr lang="ru-RU" sz="1800" dirty="0" smtClean="0">
                <a:latin typeface="Arial Black" panose="020B0A04020102020204" pitchFamily="34" charset="0"/>
              </a:rPr>
              <a:t>о</a:t>
            </a:r>
            <a:r>
              <a:rPr lang="en-US" sz="1800" dirty="0" smtClean="0">
                <a:latin typeface="Arial Black" panose="020B0A04020102020204" pitchFamily="34" charset="0"/>
              </a:rPr>
              <a:t>ль </a:t>
            </a:r>
            <a:r>
              <a:rPr lang="en-US" sz="1800" dirty="0">
                <a:latin typeface="Arial Black" panose="020B0A04020102020204" pitchFamily="34" charset="0"/>
              </a:rPr>
              <a:t>в </a:t>
            </a:r>
            <a:r>
              <a:rPr lang="en-US" sz="1800" dirty="0" smtClean="0">
                <a:latin typeface="Arial Black" panose="020B0A04020102020204" pitchFamily="34" charset="0"/>
              </a:rPr>
              <a:t>колене</a:t>
            </a:r>
            <a:endParaRPr lang="ru-RU" sz="18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US" sz="1800" dirty="0">
                <a:latin typeface="Arial Black" panose="020B0A04020102020204" pitchFamily="34" charset="0"/>
              </a:rPr>
              <a:t>Боль в </a:t>
            </a:r>
            <a:r>
              <a:rPr lang="en-US" sz="1800" dirty="0" smtClean="0">
                <a:latin typeface="Arial Black" panose="020B0A04020102020204" pitchFamily="34" charset="0"/>
              </a:rPr>
              <a:t>животе</a:t>
            </a:r>
            <a:endParaRPr lang="en-US" sz="1800" dirty="0"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96" t="9443" r="13050" b="4874"/>
          <a:stretch/>
        </p:blipFill>
        <p:spPr bwMode="auto">
          <a:xfrm>
            <a:off x="3485478" y="1676400"/>
            <a:ext cx="558232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s://encrypted-tbn0.gstatic.com/images?q=tbn:ANd9GcSQ1e93bSQP5Y9w62m4HykfZVzbcOlF1sNiEhl9j7PJxVOcbH6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8148" y="347755"/>
            <a:ext cx="2337448" cy="63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3830" y="198193"/>
            <a:ext cx="8641773" cy="933450"/>
          </a:xfrm>
        </p:spPr>
        <p:txBody>
          <a:bodyPr/>
          <a:lstStyle/>
          <a:p>
            <a:r>
              <a:rPr lang="en-US" sz="2800" dirty="0" smtClean="0">
                <a:latin typeface="Arial Black" panose="020B0A04020102020204" pitchFamily="34" charset="0"/>
              </a:rPr>
              <a:t>НОВИНКА – Визуальное</a:t>
            </a:r>
            <a:r>
              <a:rPr lang="ru-RU" sz="2800" dirty="0" smtClean="0"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latin typeface="Arial Black" panose="020B0A04020102020204" pitchFamily="34" charset="0"/>
              </a:rPr>
            </a:br>
            <a:r>
              <a:rPr lang="en-US" sz="2800" dirty="0" smtClean="0">
                <a:latin typeface="Arial Black" panose="020B0A04020102020204" pitchFamily="34" charset="0"/>
              </a:rPr>
              <a:t>руководство Бейтса</a:t>
            </a:r>
          </a:p>
        </p:txBody>
      </p:sp>
    </p:spTree>
    <p:extLst>
      <p:ext uri="{BB962C8B-B14F-4D97-AF65-F5344CB8AC3E}">
        <p14:creationId xmlns:p14="http://schemas.microsoft.com/office/powerpoint/2010/main" xmlns="" val="3695078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latin typeface="Arial Black" panose="020B0A04020102020204" pitchFamily="34" charset="0"/>
              </a:rPr>
              <a:t>Изучайте Stedman’s… Онлайн!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4" y="1524000"/>
            <a:ext cx="8562975" cy="4495800"/>
          </a:xfrm>
        </p:spPr>
        <p:txBody>
          <a:bodyPr/>
          <a:lstStyle/>
          <a:p>
            <a:pPr marL="0" indent="0" algn="ctr">
              <a:buNone/>
            </a:pPr>
            <a:r>
              <a:rPr lang="en-US" i="1" dirty="0" smtClean="0">
                <a:solidFill>
                  <a:srgbClr val="757575"/>
                </a:solidFill>
                <a:latin typeface="Arial Black" panose="020B0A04020102020204" pitchFamily="34" charset="0"/>
              </a:rPr>
              <a:t>Лучшие медицинские ресурсы у вас под рукой!</a:t>
            </a:r>
          </a:p>
        </p:txBody>
      </p:sp>
      <p:pic>
        <p:nvPicPr>
          <p:cNvPr id="4" name="Picture 3" descr="Stedmans Online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0"/>
            <a:ext cx="2667000" cy="1085730"/>
          </a:xfrm>
          <a:prstGeom prst="rect">
            <a:avLst/>
          </a:prstGeom>
        </p:spPr>
      </p:pic>
      <p:pic>
        <p:nvPicPr>
          <p:cNvPr id="6" name="Picture 5" descr="Screen Shot 2.jpg"/>
          <p:cNvPicPr>
            <a:picLocks noChangeAspect="1"/>
          </p:cNvPicPr>
          <p:nvPr/>
        </p:nvPicPr>
        <p:blipFill>
          <a:blip r:embed="rId4" cstate="print"/>
          <a:srcRect l="1939" r="3064"/>
          <a:stretch>
            <a:fillRect/>
          </a:stretch>
        </p:blipFill>
        <p:spPr>
          <a:xfrm>
            <a:off x="274608" y="2133600"/>
            <a:ext cx="4116914" cy="35814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495800" y="2286000"/>
            <a:ext cx="4495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768A9"/>
                </a:solidFill>
                <a:latin typeface="Arial Black" panose="020B0A04020102020204" pitchFamily="34" charset="0"/>
              </a:rPr>
              <a:t>Более 170 тыс. терминов и </a:t>
            </a:r>
            <a:r>
              <a:rPr lang="en-US" sz="20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определений</a:t>
            </a:r>
            <a:endParaRPr lang="en-US" sz="20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768A9"/>
                </a:solidFill>
                <a:latin typeface="Arial Black" panose="020B0A04020102020204" pitchFamily="34" charset="0"/>
              </a:rPr>
              <a:t>Более 48 тыс. </a:t>
            </a:r>
            <a:r>
              <a:rPr lang="ru-RU" sz="20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А</a:t>
            </a:r>
            <a:r>
              <a:rPr lang="en-US" sz="20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удиоверсий</a:t>
            </a:r>
            <a:endParaRPr lang="en-US" sz="20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768A9"/>
                </a:solidFill>
                <a:latin typeface="Arial Black" panose="020B0A04020102020204" pitchFamily="34" charset="0"/>
              </a:rPr>
              <a:t>Анатомические видеоматериалы из знаменитой </a:t>
            </a:r>
            <a:r>
              <a:rPr lang="en-US" sz="2000" dirty="0" err="1">
                <a:solidFill>
                  <a:srgbClr val="0768A9"/>
                </a:solidFill>
                <a:latin typeface="Arial Black" panose="020B0A04020102020204" pitchFamily="34" charset="0"/>
              </a:rPr>
              <a:t>видеосерии</a:t>
            </a:r>
            <a:r>
              <a:rPr lang="en-US" sz="2000" dirty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Акленда</a:t>
            </a:r>
            <a:endParaRPr lang="en-GB" sz="20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768A9"/>
                </a:solidFill>
                <a:latin typeface="Arial Black" panose="020B0A04020102020204" pitchFamily="34" charset="0"/>
              </a:rPr>
              <a:t>Более 5,6 тыс. изображений</a:t>
            </a:r>
            <a:endParaRPr lang="ru-RU" sz="2000" dirty="0">
              <a:solidFill>
                <a:srgbClr val="0768A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11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</a:t>
            </a:r>
            <a:r>
              <a:rPr lang="en-GB" dirty="0" err="1" smtClean="0"/>
              <a:t>Acland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5 Right atrium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19200" y="1285875"/>
            <a:ext cx="6311900" cy="4733925"/>
          </a:xfrm>
        </p:spPr>
      </p:pic>
    </p:spTree>
    <p:extLst>
      <p:ext uri="{BB962C8B-B14F-4D97-AF65-F5344CB8AC3E}">
        <p14:creationId xmlns:p14="http://schemas.microsoft.com/office/powerpoint/2010/main" xmlns="" val="3695429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3505200"/>
            <a:ext cx="4419600" cy="2133600"/>
          </a:xfrm>
          <a:prstGeom prst="rect">
            <a:avLst/>
          </a:prstGeom>
          <a:solidFill>
            <a:srgbClr val="0768A9">
              <a:alpha val="9100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57200" indent="0" algn="l" eaLnBrk="1" hangingPunct="1"/>
            <a:r>
              <a:rPr lang="en-US" sz="3800" dirty="0">
                <a:solidFill>
                  <a:schemeClr val="bg1"/>
                </a:solidFill>
                <a:latin typeface="Trebuchet MS" pitchFamily="80" charset="0"/>
              </a:rPr>
              <a:t>Вопросы?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sz="3800" i="1" dirty="0">
                <a:solidFill>
                  <a:schemeClr val="bg1"/>
                </a:solidFill>
                <a:latin typeface="Trebuchet MS" pitchFamily="80" charset="0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xmlns="" val="3154434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73275"/>
            <a:ext cx="3887788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411288" y="3357563"/>
            <a:ext cx="280987" cy="2873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692275" y="2565400"/>
            <a:ext cx="1079500" cy="79216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935831" y="4401344"/>
            <a:ext cx="2592388" cy="10795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8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425700"/>
            <a:ext cx="5507038" cy="38893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843213" y="3716338"/>
            <a:ext cx="935037" cy="1512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28600" y="188912"/>
            <a:ext cx="4571999" cy="9334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Arial Black" panose="020B0A04020102020204" pitchFamily="34" charset="0"/>
              </a:rPr>
              <a:t>Что включено</a:t>
            </a:r>
            <a:r>
              <a:rPr lang="en-GB" dirty="0" smtClean="0">
                <a:latin typeface="Arial Black" panose="020B0A04020102020204" pitchFamily="34" charset="0"/>
              </a:rPr>
              <a:t> </a:t>
            </a:r>
            <a:r>
              <a:rPr lang="de-DE" dirty="0" smtClean="0">
                <a:latin typeface="Arial Black" panose="020B0A04020102020204" pitchFamily="34" charset="0"/>
              </a:rPr>
              <a:t>OvidSP</a:t>
            </a:r>
            <a:endParaRPr 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9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78486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Rounded Rectangle 3"/>
          <p:cNvSpPr>
            <a:spLocks noChangeArrowheads="1"/>
          </p:cNvSpPr>
          <p:nvPr/>
        </p:nvSpPr>
        <p:spPr bwMode="auto">
          <a:xfrm>
            <a:off x="685800" y="2019300"/>
            <a:ext cx="1600200" cy="4176713"/>
          </a:xfrm>
          <a:prstGeom prst="roundRect">
            <a:avLst>
              <a:gd name="adj" fmla="val 16667"/>
            </a:avLst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000">
              <a:solidFill>
                <a:schemeClr val="tx1"/>
              </a:solidFill>
            </a:endParaRPr>
          </a:p>
        </p:txBody>
      </p:sp>
      <p:sp>
        <p:nvSpPr>
          <p:cNvPr id="17" name="Rounded Rectangle 5"/>
          <p:cNvSpPr>
            <a:spLocks noChangeArrowheads="1"/>
          </p:cNvSpPr>
          <p:nvPr/>
        </p:nvSpPr>
        <p:spPr bwMode="auto">
          <a:xfrm>
            <a:off x="2286000" y="2133600"/>
            <a:ext cx="4343400" cy="4114800"/>
          </a:xfrm>
          <a:prstGeom prst="roundRect">
            <a:avLst>
              <a:gd name="adj" fmla="val 16667"/>
            </a:avLst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000">
              <a:solidFill>
                <a:schemeClr val="tx1"/>
              </a:solidFill>
            </a:endParaRPr>
          </a:p>
        </p:txBody>
      </p:sp>
      <p:sp>
        <p:nvSpPr>
          <p:cNvPr id="18" name="Rounded Rectangle 6"/>
          <p:cNvSpPr>
            <a:spLocks noChangeArrowheads="1"/>
          </p:cNvSpPr>
          <p:nvPr/>
        </p:nvSpPr>
        <p:spPr bwMode="auto">
          <a:xfrm>
            <a:off x="6629400" y="2133600"/>
            <a:ext cx="1752600" cy="4100513"/>
          </a:xfrm>
          <a:prstGeom prst="roundRect">
            <a:avLst>
              <a:gd name="adj" fmla="val 16667"/>
            </a:avLst>
          </a:prstGeom>
          <a:noFill/>
          <a:ln w="508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rgbClr val="0768A9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757575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0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>
              <a:defRPr/>
            </a:pPr>
            <a:r>
              <a:rPr lang="ru-RU" sz="2400" dirty="0" err="1" smtClean="0">
                <a:latin typeface="Arial Black" pitchFamily="34" charset="0"/>
                <a:ea typeface="ＭＳ Ｐゴシック" pitchFamily="-48" charset="-128"/>
              </a:rPr>
              <a:t>Скриншоты</a:t>
            </a:r>
            <a:r>
              <a:rPr lang="ru-RU" sz="2400" dirty="0" smtClean="0">
                <a:latin typeface="Arial Black" pitchFamily="34" charset="0"/>
                <a:ea typeface="ＭＳ Ｐゴシック" pitchFamily="-48" charset="-128"/>
              </a:rPr>
              <a:t> </a:t>
            </a:r>
            <a:r>
              <a:rPr lang="en-GB" sz="2400" dirty="0" err="1" smtClean="0">
                <a:latin typeface="Arial Black" pitchFamily="34" charset="0"/>
                <a:ea typeface="ＭＳ Ｐゴシック" pitchFamily="-48" charset="-128"/>
              </a:rPr>
              <a:t>OvidSP</a:t>
            </a:r>
            <a:endParaRPr lang="en-US" sz="2400" dirty="0">
              <a:latin typeface="Arial Black" pitchFamily="34" charset="0"/>
              <a:ea typeface="ＭＳ Ｐゴシック" pitchFamily="-48" charset="-128"/>
            </a:endParaRPr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8763"/>
            <a:ext cx="4276725" cy="4527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33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22400"/>
            <a:ext cx="22098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449388"/>
            <a:ext cx="3933825" cy="300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600" y="2157413"/>
            <a:ext cx="3592513" cy="326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7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2413" y="1746250"/>
            <a:ext cx="447675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85950"/>
            <a:ext cx="2971800" cy="303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960438"/>
            <a:ext cx="4724400" cy="5976937"/>
          </a:xfrm>
          <a:prstGeom prst="rect">
            <a:avLst/>
          </a:prstGeom>
          <a:noFill/>
          <a:ln w="12700">
            <a:solidFill>
              <a:srgbClr val="00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28763"/>
            <a:ext cx="61722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66675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679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Подробнее о ресурсах </a:t>
            </a:r>
            <a:r>
              <a:rPr lang="en-US" dirty="0" smtClean="0">
                <a:latin typeface="Arial Black" panose="020B0A04020102020204" pitchFamily="34" charset="0"/>
              </a:rPr>
              <a:t>- </a:t>
            </a:r>
            <a:r>
              <a:rPr lang="ru-RU" dirty="0">
                <a:latin typeface="Arial Black" panose="020B0A04020102020204" pitchFamily="34" charset="0"/>
              </a:rPr>
              <a:t>журналы </a:t>
            </a:r>
            <a:r>
              <a:rPr lang="en-GB" dirty="0" smtClean="0">
                <a:latin typeface="Arial Black" panose="020B0A04020102020204" pitchFamily="34" charset="0"/>
              </a:rPr>
              <a:t/>
            </a:r>
            <a:br>
              <a:rPr lang="en-GB" dirty="0" smtClean="0">
                <a:latin typeface="Arial Black" panose="020B0A04020102020204" pitchFamily="34" charset="0"/>
              </a:rPr>
            </a:br>
            <a:r>
              <a:rPr lang="en-US" dirty="0" smtClean="0">
                <a:latin typeface="Arial Black" panose="020B0A04020102020204" pitchFamily="34" charset="0"/>
              </a:rPr>
              <a:t>Lippincott </a:t>
            </a:r>
            <a:r>
              <a:rPr lang="en-US" dirty="0">
                <a:latin typeface="Arial Black" panose="020B0A04020102020204" pitchFamily="34" charset="0"/>
              </a:rPr>
              <a:t>Williams &amp; </a:t>
            </a:r>
            <a:r>
              <a:rPr lang="en-US" dirty="0" smtClean="0">
                <a:latin typeface="Arial Black" panose="020B0A04020102020204" pitchFamily="34" charset="0"/>
              </a:rPr>
              <a:t>Wilkins 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524000"/>
            <a:ext cx="8458200" cy="3276600"/>
          </a:xfrm>
        </p:spPr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Издательство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Lippincott </a:t>
            </a:r>
            <a:r>
              <a:rPr lang="en-GB" sz="1600" dirty="0">
                <a:solidFill>
                  <a:srgbClr val="0768A9"/>
                </a:solidFill>
                <a:latin typeface="Arial Black" panose="020B0A04020102020204" pitchFamily="34" charset="0"/>
              </a:rPr>
              <a:t>Williams &amp; Wilkins (LWW)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публикует более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280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журналов и информационных бюллетеней в более чем 60 областях медицины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.</a:t>
            </a:r>
          </a:p>
          <a:p>
            <a:pPr marL="344488" lvl="1" indent="0">
              <a:buNone/>
            </a:pP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Около 40% этих публикаций представляют собой издания академических обществ, доверенным партнером которых является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LWW.</a:t>
            </a:r>
          </a:p>
          <a:p>
            <a:pPr lvl="1">
              <a:buFont typeface="Arial" pitchFamily="34" charset="0"/>
              <a:buChar char="•"/>
            </a:pP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Для более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60%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публикаций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LWW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журналом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JCR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рассчитан </a:t>
            </a:r>
            <a:r>
              <a:rPr lang="ru-RU" sz="16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импакт-фактор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при этом многие издания находятся в верхнем квартиле своей  специализации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.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К концу 2014 года все журналы выпустят свои приложения для </a:t>
            </a:r>
            <a:r>
              <a:rPr lang="en-US" sz="1600" dirty="0" err="1" smtClean="0">
                <a:solidFill>
                  <a:srgbClr val="0768A9"/>
                </a:solidFill>
                <a:latin typeface="Arial Black" panose="020B0A04020102020204" pitchFamily="34" charset="0"/>
              </a:rPr>
              <a:t>iPad</a:t>
            </a:r>
            <a:r>
              <a:rPr lang="en-US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.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3778" y="5181600"/>
            <a:ext cx="830347" cy="1041452"/>
          </a:xfrm>
          <a:prstGeom prst="rect">
            <a:avLst/>
          </a:prstGeom>
        </p:spPr>
      </p:pic>
      <p:pic>
        <p:nvPicPr>
          <p:cNvPr id="1026" name="Picture 2" descr="http://resourcecenter.ovid.com/site/resources/img/buttons/lwwoncology_portal_bt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9199" y="5145149"/>
            <a:ext cx="1077904" cy="107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nesthesiolog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1" y="5181600"/>
            <a:ext cx="775304" cy="104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703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Обзор </a:t>
            </a:r>
            <a:r>
              <a:rPr lang="ru-RU" dirty="0" err="1" smtClean="0">
                <a:latin typeface="Arial Black" panose="020B0A04020102020204" pitchFamily="34" charset="0"/>
              </a:rPr>
              <a:t>портфолио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en-US" dirty="0" smtClean="0">
                <a:latin typeface="Arial Black" panose="020B0A04020102020204" pitchFamily="34" charset="0"/>
              </a:rPr>
              <a:t>LWW </a:t>
            </a:r>
            <a:r>
              <a:rPr lang="ru-RU" dirty="0" smtClean="0">
                <a:latin typeface="Arial Black" panose="020B0A04020102020204" pitchFamily="34" charset="0"/>
              </a:rPr>
              <a:t>по </a:t>
            </a:r>
            <a:r>
              <a:rPr lang="ru-RU" dirty="0" err="1" smtClean="0">
                <a:latin typeface="Arial Black" panose="020B0A04020102020204" pitchFamily="34" charset="0"/>
              </a:rPr>
              <a:t>импакт-фактору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281" y="1371599"/>
            <a:ext cx="8458200" cy="4787899"/>
          </a:xfrm>
        </p:spPr>
        <p:txBody>
          <a:bodyPr/>
          <a:lstStyle/>
          <a:p>
            <a:pPr marL="344488" lvl="1" indent="0">
              <a:buNone/>
            </a:pPr>
            <a:r>
              <a:rPr lang="ru-RU" sz="1600" dirty="0" smtClean="0">
                <a:latin typeface="Arial Black" panose="020B0A04020102020204" pitchFamily="34" charset="0"/>
              </a:rPr>
              <a:t>3 издания по основным специализациям, занявшие 1е место </a:t>
            </a:r>
            <a:endParaRPr lang="en-GB" sz="16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GB" sz="1400" dirty="0" smtClean="0">
                <a:latin typeface="Arial Black" panose="020B0A04020102020204" pitchFamily="34" charset="0"/>
              </a:rPr>
              <a:t> </a:t>
            </a:r>
            <a:endParaRPr lang="en-GB" sz="1400" dirty="0"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GB" sz="1400" dirty="0">
                <a:latin typeface="Arial Black" panose="020B0A04020102020204" pitchFamily="34" charset="0"/>
              </a:rPr>
              <a:t> </a:t>
            </a:r>
            <a:r>
              <a:rPr lang="en-GB" sz="1400" dirty="0" smtClean="0">
                <a:latin typeface="Arial Black" panose="020B0A04020102020204" pitchFamily="34" charset="0"/>
              </a:rPr>
              <a:t>		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Circulation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публикуемый по поручению 		Американской ассоциации кардиологов, занимает</a:t>
            </a: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344488" lvl="1" indent="0">
              <a:buNone/>
            </a:pPr>
            <a:r>
              <a:rPr lang="en-GB" sz="1600" dirty="0">
                <a:solidFill>
                  <a:srgbClr val="0768A9"/>
                </a:solidFill>
                <a:latin typeface="Arial Black" panose="020B0A04020102020204" pitchFamily="34" charset="0"/>
              </a:rPr>
              <a:t>	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	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1е место в категориях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: сердечная и сердечно-		сосудистая системы, болезнь периферических 		сосудов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(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ИФ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15.202*).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r>
              <a:rPr lang="ru-RU" sz="16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</a:t>
            </a:r>
            <a:r>
              <a:rPr lang="ru-RU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Annals </a:t>
            </a:r>
            <a:r>
              <a:rPr lang="en-GB" sz="1600" b="1" i="1" dirty="0">
                <a:solidFill>
                  <a:srgbClr val="0768A9"/>
                </a:solidFill>
                <a:latin typeface="Arial Black" panose="020B0A04020102020204" pitchFamily="34" charset="0"/>
              </a:rPr>
              <a:t>of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Surgery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сотрудничающий с Американской ассоциацией хирургов и Европейской ассоциацией хирургов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в хирургической категории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JCR (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ИФ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6.329*)</a:t>
            </a:r>
          </a:p>
          <a:p>
            <a:pPr marL="1831975" lvl="4" indent="0">
              <a:buNone/>
            </a:pPr>
            <a:endParaRPr lang="en-GB" sz="1600" dirty="0" smtClean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marL="1831975" lvl="4" indent="0">
              <a:buNone/>
            </a:pPr>
            <a:r>
              <a:rPr lang="ru-RU" sz="1600" b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Журнал</a:t>
            </a:r>
            <a:r>
              <a:rPr lang="ru-RU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</a:t>
            </a:r>
            <a:r>
              <a:rPr lang="en-GB" sz="1600" b="1" i="1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Circulation Research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 – официальный рецензируемый журнал Американской ассоциации кардиологов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,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№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 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в категории гематологии </a:t>
            </a:r>
          </a:p>
          <a:p>
            <a:pPr marL="1831975" lvl="4" indent="0">
              <a:buNone/>
            </a:pP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(</a:t>
            </a:r>
            <a:r>
              <a:rPr lang="ru-RU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ИФ </a:t>
            </a:r>
            <a:r>
              <a:rPr lang="en-GB" sz="1600" dirty="0" smtClean="0">
                <a:solidFill>
                  <a:srgbClr val="0768A9"/>
                </a:solidFill>
                <a:latin typeface="Arial Black" panose="020B0A04020102020204" pitchFamily="34" charset="0"/>
              </a:rPr>
              <a:t>11,867*).</a:t>
            </a:r>
            <a:endParaRPr lang="en-GB" sz="1600" dirty="0">
              <a:solidFill>
                <a:srgbClr val="0768A9"/>
              </a:solidFill>
              <a:latin typeface="Arial Black" panose="020B0A04020102020204" pitchFamily="34" charset="0"/>
            </a:endParaRPr>
          </a:p>
          <a:p>
            <a:pPr lvl="1"/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6437870"/>
            <a:ext cx="350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*</a:t>
            </a:r>
            <a:r>
              <a:rPr lang="en-GB" sz="1000" dirty="0" smtClean="0"/>
              <a:t>2012 </a:t>
            </a:r>
            <a:r>
              <a:rPr lang="en-GB" sz="1000" i="1" dirty="0"/>
              <a:t>Journal Citation Reports</a:t>
            </a:r>
            <a:r>
              <a:rPr lang="en-GB" sz="1000" dirty="0"/>
              <a:t>® (Thomson Reuters, </a:t>
            </a:r>
            <a:r>
              <a:rPr lang="en-GB" sz="1000" dirty="0" smtClean="0"/>
              <a:t>2013)</a:t>
            </a:r>
            <a:endParaRPr lang="en-GB"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352" y="1904999"/>
            <a:ext cx="969461" cy="12954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352" y="3352799"/>
            <a:ext cx="925287" cy="12954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www.ovid.com/site/catalog/journals/covers/454_lar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187" y="4800599"/>
            <a:ext cx="1011626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ICML_v3">
  <a:themeElements>
    <a:clrScheme name="ICML_v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CML_v3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CML_v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ML_v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ML_v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ML_v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ML_v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ML_v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ML_v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</TotalTime>
  <Words>2926</Words>
  <Application>Microsoft Office PowerPoint</Application>
  <PresentationFormat>Экран (4:3)</PresentationFormat>
  <Paragraphs>542</Paragraphs>
  <Slides>53</Slides>
  <Notes>23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1_ICML_v3</vt:lpstr>
      <vt:lpstr>Лист Microsoft Excel</vt:lpstr>
      <vt:lpstr>Слайд 1</vt:lpstr>
      <vt:lpstr>О компании Wolters Kluwer</vt:lpstr>
      <vt:lpstr>Подразделение научных медицинских изданий Wolters Kluwer:  платформы Ovid, LWW, Medknow  Непревзойденный международный охват</vt:lpstr>
      <vt:lpstr>Кто используeт OvidSP</vt:lpstr>
      <vt:lpstr>Что включено в OvidSP</vt:lpstr>
      <vt:lpstr>Что включено OvidSP</vt:lpstr>
      <vt:lpstr>Скриншоты OvidSP</vt:lpstr>
      <vt:lpstr>Подробнее о ресурсах - журналы  Lippincott Williams &amp; Wilkins </vt:lpstr>
      <vt:lpstr>Обзор портфолио LWW по импакт-фактору</vt:lpstr>
      <vt:lpstr>Обзор портфолио LWW по импакт-фактору</vt:lpstr>
      <vt:lpstr>Обзор портфолио LWW по импакт-фактору</vt:lpstr>
      <vt:lpstr>Обзор портфолио LWW по импакт-фактору</vt:lpstr>
      <vt:lpstr>Обзор портфолио LWW по импакт-фактору</vt:lpstr>
      <vt:lpstr>Обзор портфолио LWW по импакт-фактору</vt:lpstr>
      <vt:lpstr>Журнальные коллекции на платформе Ovid</vt:lpstr>
      <vt:lpstr>Лучшие книги LWW</vt:lpstr>
      <vt:lpstr>Коллекции справочных руководств LWW – фармацевтика</vt:lpstr>
      <vt:lpstr>Коллекции справочных руководств LWW – хирургия</vt:lpstr>
      <vt:lpstr>Коллекции справочных руководств LWW – ортопедическая хирургия и спортивная медицина</vt:lpstr>
      <vt:lpstr>Книги на платформе OVID SP</vt:lpstr>
      <vt:lpstr>НОВИНКА - Мультимедийные ресурсы на платформе OVID! </vt:lpstr>
      <vt:lpstr>Слайд 22</vt:lpstr>
      <vt:lpstr>Основные стратегии по написанию хорошей работы</vt:lpstr>
      <vt:lpstr>Основные стратегии по написанию хорошей работы</vt:lpstr>
      <vt:lpstr>Основные стратегии по написанию хорошей работы</vt:lpstr>
      <vt:lpstr>Основные стратегии по написанию хорошей работы</vt:lpstr>
      <vt:lpstr>Слайд 27</vt:lpstr>
      <vt:lpstr>Процесс публикации</vt:lpstr>
      <vt:lpstr>Процесс подачи работы</vt:lpstr>
      <vt:lpstr>Процесс подачи работы</vt:lpstr>
      <vt:lpstr>Процесс подачи работы</vt:lpstr>
      <vt:lpstr>Чего хотят редакторы...</vt:lpstr>
      <vt:lpstr>Чего хотят редакторы...</vt:lpstr>
      <vt:lpstr>Чего хотят редакторы...</vt:lpstr>
      <vt:lpstr>Процесс коллегиальной оценки</vt:lpstr>
      <vt:lpstr>Процесс коллегиальной оценки</vt:lpstr>
      <vt:lpstr>Процесс коллегиальной оценки</vt:lpstr>
      <vt:lpstr>Главное при публикации работы – следовать правилам </vt:lpstr>
      <vt:lpstr>Medknow – Strong Growth and Momentum </vt:lpstr>
      <vt:lpstr>Medknow’s Global Reach 348 Journals from 313 Associations, Institutions and Societies Worldwide</vt:lpstr>
      <vt:lpstr>Greater Discoverability of Medknow Content Now Searchable on OvidSP</vt:lpstr>
      <vt:lpstr>www.medknow.com</vt:lpstr>
      <vt:lpstr>www.medknow.com</vt:lpstr>
      <vt:lpstr>Слайд 44</vt:lpstr>
      <vt:lpstr>Слайд 45</vt:lpstr>
      <vt:lpstr>НОВИНКА – Видеоатлас анатомии человека Акланда</vt:lpstr>
      <vt:lpstr>НОВИНКА – Видео-атлас человеческой анатомии Экланда!</vt:lpstr>
      <vt:lpstr>Слайд 48</vt:lpstr>
      <vt:lpstr>НОВИНКА – Визуальное  руководство Бейтса</vt:lpstr>
      <vt:lpstr>НОВИНКА – Визуальное руководство Бейтса</vt:lpstr>
      <vt:lpstr>Изучайте Stedman’s… Онлайн!</vt:lpstr>
      <vt:lpstr>Example Acland </vt:lpstr>
      <vt:lpstr>Слайд 53</vt:lpstr>
    </vt:vector>
  </TitlesOfParts>
  <Company>Ovid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OvidSP April 2010 Enhancements Customer-Facing Presentation</dc:title>
  <dc:creator>Dane Johnson</dc:creator>
  <cp:lastModifiedBy>user</cp:lastModifiedBy>
  <cp:revision>1154</cp:revision>
  <dcterms:created xsi:type="dcterms:W3CDTF">2008-07-25T20:22:59Z</dcterms:created>
  <dcterms:modified xsi:type="dcterms:W3CDTF">2014-10-21T14:13:21Z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0x010100E830CC3A2FEF5E47A8EB485548363ECF</vt:lpwstr>
  </property>
  <property fmtid="{D5CDD505-2E9C-101B-9397-08002B2CF9AE}" pid="3" name="Description0">
    <vt:lpwstr>OvidSP April 2010 Enhancements Customer-Facing Presentation</vt:lpwstr>
  </property>
  <property fmtid="{D5CDD505-2E9C-101B-9397-08002B2CF9AE}" pid="4" name="_dlc_ExpireDate">
    <vt:lpwstr>2011-04-05T15:04:13Z</vt:lpwstr>
  </property>
  <property fmtid="{D5CDD505-2E9C-101B-9397-08002B2CF9AE}" pid="5" name="_dlc_ExpireDateSaved">
    <vt:lpwstr/>
  </property>
</Properties>
</file>