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9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-3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0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5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575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1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630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81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8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3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8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0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2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2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9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3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5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4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AC0D7-D1E4-4887-937E-5B92E5FBC426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DF3F04-37A7-4E35-8F81-74BF7CDD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4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09752"/>
            <a:ext cx="10515600" cy="21391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Гомельский государственный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университет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нормальной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и патологической физиологии</a:t>
            </a:r>
            <a:endParaRPr lang="ru-RU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70204"/>
            <a:ext cx="11353799" cy="3722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 сенсорных  систем</a:t>
            </a:r>
          </a:p>
          <a:p>
            <a:pPr marL="0" indent="0" algn="ctr">
              <a:buNone/>
            </a:pP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для студентов 2 курса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Висенберг Юлия Валерьевна, к.б.н</a:t>
            </a:r>
            <a:r>
              <a:rPr lang="ru-RU" sz="25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5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r>
              <a:rPr lang="ru-RU" sz="25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  <a:endParaRPr lang="ru-RU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9" y="0"/>
            <a:ext cx="3102256" cy="31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968" y="101516"/>
            <a:ext cx="10515600" cy="46689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9255" y="856734"/>
            <a:ext cx="4829430" cy="5461687"/>
          </a:xfrm>
        </p:spPr>
        <p:txBody>
          <a:bodyPr>
            <a:normAutofit/>
          </a:bodyPr>
          <a:lstStyle/>
          <a:p>
            <a:pPr marL="342900" lvl="2" indent="-342900" algn="just"/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Периферический отдел анализатора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представленный рецепторами ор­ганов чувств или внутренних органов, способствует превращению сенсорно­го сигнала в электрический процесс (рецепторный потенциал).</a:t>
            </a:r>
          </a:p>
          <a:p>
            <a:pPr algn="just"/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Проводниковый отдел образован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чувствительными нервами и нервны­ми трактами и обеспечивает первичную обработку информации и передачу ее в высшие отделы нервной системы.</a:t>
            </a:r>
          </a:p>
          <a:p>
            <a:pPr algn="just"/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Центральный, или корковый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отдел анализатора, располагающийся в коре больших полушарий переднего мозга, производит окончательную обра­ботку информации и образует ощущения.</a:t>
            </a:r>
          </a:p>
          <a:p>
            <a:pPr algn="just"/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30" y="1569867"/>
            <a:ext cx="6684295" cy="310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946" y="0"/>
            <a:ext cx="10515600" cy="6810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3557" y="1367481"/>
            <a:ext cx="9753600" cy="5130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СЕНСОРНЫХ СИСТЕМ: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сигналов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Различение сигналов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 преобразование сигналов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избыточности информации и выделение существенных признаков сигналов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информации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Декодирование сигналов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Опознание образов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4566" y="0"/>
            <a:ext cx="10301975" cy="6511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0004" y="889686"/>
            <a:ext cx="10371996" cy="5807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восприятия у здорового и больного человека применяют два методических подхода: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объективный и субъективный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(психофизиологический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 методы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наблюдение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параметров раздражителя,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силы, продолжительности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импульсации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локализацию в пространстве, биоэлектрические потенциалы, биологическую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значимость.</a:t>
            </a:r>
          </a:p>
          <a:p>
            <a:pPr marL="0" indent="0" algn="just">
              <a:buNone/>
            </a:pP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Субъективные методы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применение  научного анализа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ощущениям и представлениям, возникающих у испытуемого, с учетом его собственного опыта и опыта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3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873" y="172632"/>
            <a:ext cx="10615013" cy="58525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874" y="1013254"/>
            <a:ext cx="11224612" cy="52351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СТРОЕНИЯ СЕНСОРНЫХ СИСТЕМ.</a:t>
            </a:r>
          </a:p>
          <a:p>
            <a:pPr marL="0" indent="0" algn="ctr">
              <a:buNone/>
            </a:pPr>
            <a:endParaRPr lang="ru-RU" sz="3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сенсорным системам свойственны основные принципы строения:</a:t>
            </a:r>
          </a:p>
          <a:p>
            <a:pPr marL="0" indent="0" algn="ctr">
              <a:buNone/>
            </a:pPr>
            <a:r>
              <a:rPr lang="ru-RU" sz="3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Многослойность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endParaRPr lang="ru-RU" sz="30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Многоканальность.</a:t>
            </a:r>
          </a:p>
          <a:p>
            <a:pPr marL="0" indent="0" algn="ctr">
              <a:buNone/>
            </a:pPr>
            <a:endParaRPr lang="ru-RU" sz="30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сенсорных </a:t>
            </a:r>
            <a:r>
              <a:rPr lang="ru-RU" sz="3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«воронок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ctr">
              <a:buNone/>
            </a:pPr>
            <a:endParaRPr lang="ru-RU" sz="3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анализаторов по вертикали и по </a:t>
            </a:r>
            <a:r>
              <a:rPr lang="ru-RU" sz="3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горизонтали.</a:t>
            </a:r>
            <a:endParaRPr 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0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00368"/>
            <a:ext cx="10515600" cy="62341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3784"/>
            <a:ext cx="10843054" cy="5353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Многослойность</a:t>
            </a:r>
            <a:r>
              <a:rPr lang="ru-RU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нескольких слоев нервных клеток.  Первый слой связан с рецепторами, последний слой - с нейронами ассоциативных отделов коры больших полушарий. Такое строение анализаторов  способствует  специализации  разных слоев по переработке отдельных видов информации и позволяет организму </a:t>
            </a:r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быстро реагировать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простые сигналы, анализируемые уже на промежуточных уровнях.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сенсорной системе выделяют следующие уровни  восприятия 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сигналов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Рецепторный – стволовой – таламический - корковый</a:t>
            </a:r>
            <a:endParaRPr lang="ru-RU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20" y="4703669"/>
            <a:ext cx="7520478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503" y="200370"/>
            <a:ext cx="10515600" cy="68931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070919"/>
            <a:ext cx="10515600" cy="5221374"/>
          </a:xfrm>
        </p:spPr>
        <p:txBody>
          <a:bodyPr/>
          <a:lstStyle/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2.</a:t>
            </a:r>
            <a:r>
              <a:rPr lang="ru-RU" sz="2800" b="1" dirty="0" smtClean="0"/>
              <a:t>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Многоканальность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обеспечивает сенсорной системе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и детальность анализа сигналов и большую надежность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(нервные элементы одного слоя связаны с множеством элементов следующего слоя). Высокая надежность обеспечивается более сложным путем благодаря частичному взаимному перекрытию нейронов в связи с процессами мультипликации и конвергенции. В результате возникает возбудительное или тормозное взаимодействие между нейронами благодаря иррадиации или латеральному торможению.</a:t>
            </a:r>
          </a:p>
        </p:txBody>
      </p:sp>
    </p:spTree>
    <p:extLst>
      <p:ext uri="{BB962C8B-B14F-4D97-AF65-F5344CB8AC3E}">
        <p14:creationId xmlns:p14="http://schemas.microsoft.com/office/powerpoint/2010/main" val="22962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0942"/>
            <a:ext cx="10515600" cy="79641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243914"/>
            <a:ext cx="10515600" cy="4933049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Наличие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сенсорных "воронок"</a:t>
            </a: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неодинаковое число элементов в соседних слоях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Суживающаяся </a:t>
            </a:r>
            <a:r>
              <a:rPr lang="ru-RU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воронка"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уменьшение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информации передаваемой в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мозг. </a:t>
            </a:r>
          </a:p>
          <a:p>
            <a:pPr marL="0" indent="0" algn="just">
              <a:buNone/>
            </a:pPr>
            <a:endParaRPr lang="ru-RU" b="1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685" y="2955089"/>
            <a:ext cx="1831958" cy="30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86" y="85039"/>
            <a:ext cx="10515600" cy="6810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360" y="1487997"/>
            <a:ext cx="1784721" cy="30959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30595" y="2792798"/>
            <a:ext cx="7858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Расширяющаяся "воронка"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более  дробного и сложного анализа разных признаков сигнала.</a:t>
            </a:r>
          </a:p>
        </p:txBody>
      </p:sp>
    </p:spTree>
    <p:extLst>
      <p:ext uri="{BB962C8B-B14F-4D97-AF65-F5344CB8AC3E}">
        <p14:creationId xmlns:p14="http://schemas.microsoft.com/office/powerpoint/2010/main" val="192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88" y="35612"/>
            <a:ext cx="10515600" cy="69755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7124" y="856736"/>
            <a:ext cx="10074876" cy="544379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анализаторов:</a:t>
            </a:r>
            <a:endParaRPr lang="ru-RU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3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вертикали</a:t>
            </a:r>
            <a:r>
              <a:rPr lang="ru-RU" sz="3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образование отделов, состоящих из того или иного числа нервных элементов. </a:t>
            </a:r>
            <a:endParaRPr lang="ru-RU" sz="3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– это более </a:t>
            </a: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крупное морфофункциональное образование, чем слой элементов (например: обонятельные </a:t>
            </a: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луковицы) </a:t>
            </a: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имеют определенную функцию.</a:t>
            </a:r>
          </a:p>
          <a:p>
            <a:pPr marL="0" indent="0">
              <a:buNone/>
            </a:pPr>
            <a:endParaRPr 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3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горизонтали</a:t>
            </a:r>
            <a:r>
              <a:rPr lang="ru-RU" sz="3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специализацию структур на уровне одного слоя. </a:t>
            </a: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</a:t>
            </a: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рецепторов и нейронов и связывает их в пределах каждого слоя - (например: в зрении работают два параллельных нейронных канала идущих от фоторецепторов к </a:t>
            </a: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 больших полушарий </a:t>
            </a: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мозга и по разному перерабатывающих информацию поступающую от центра и периферии </a:t>
            </a: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сетчатки).</a:t>
            </a:r>
            <a:endParaRPr 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9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63" y="192131"/>
            <a:ext cx="10515600" cy="44218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838" y="897924"/>
            <a:ext cx="9953368" cy="54767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ВОСПРИЯТИЯ ДЕЙСТВИЯ РАЗДРАЖИТЕЛЕЙ ВНЕШНЕЙ И ВНУТРЕННЕЙ СРЕДЫ РЕЦЕПТОРАМИ ОРГАНИЗМА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раздражителей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Химической природы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 вкусовых веществ, молекулы пахучих веществ, гормоны,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нейромедиаторы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цитокины, факторы роста (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хеморецепция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природы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свет, звук, давление, температура, электрический потенциал (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механорецепция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оторецепция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Физико-химической природы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осмотическое давление, напряжение кислорода, напряжение СО</a:t>
            </a:r>
            <a:r>
              <a:rPr lang="ru-RU" sz="24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концентрация некоторых ионов.</a:t>
            </a:r>
          </a:p>
          <a:p>
            <a:pPr marL="0" lvl="0" indent="0" algn="just">
              <a:buNone/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Сигналы, обозначающие сложные события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звуков, цветов, запах и др.; слово как сигнал сигналов. </a:t>
            </a:r>
          </a:p>
          <a:p>
            <a:pPr marL="0" indent="0" algn="ctr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214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271" y="179268"/>
            <a:ext cx="8911687" cy="61980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1547" y="947352"/>
            <a:ext cx="8915400" cy="52110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об органах чувств, анализаторах, сенсорных системах. Учение И.П. Павлова об анализаторах.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сенсорных систем. Методы изучения сенсорных систем. Общие принципы строения и классификация сенсорных систем.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восприятия действия раздражителей внешней и внутренней среды рецепторами организма. 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Кодирование, декодирование, передача, обработка информации в проводящих путях и центральных отделах сенсорных систем.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сенсорных систем в развитии мозга и познании мира.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394" y="159180"/>
            <a:ext cx="10515600" cy="49161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228" y="1219200"/>
            <a:ext cx="10515600" cy="540260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Рецепцией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процесс восприятия и трансформации (преобразования) энергии внешнего или внутреннего раздражителя в энергию нервного импульса или в сложную последовательность внутриклеточных химических процессов.</a:t>
            </a: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28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сигналов начинается в рецепторе</a:t>
            </a:r>
          </a:p>
          <a:p>
            <a:pPr marL="0" indent="0" algn="just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 детерминированные макромолекулярные сенсоры (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белки, </a:t>
            </a:r>
            <a:r>
              <a:rPr lang="ru-RU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глико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липопротеиды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локализованные в специализированных частях клетки (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плазматическая мембрана, цитоплазма, ядро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специализирующиеся на восприятии биологически значимых специфических сигналов химической, физической и др. природы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21830" y="131442"/>
            <a:ext cx="10170170" cy="81590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1751" y="1186250"/>
            <a:ext cx="10000735" cy="51692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Рецепторы предназначены:</a:t>
            </a:r>
          </a:p>
          <a:p>
            <a:pPr marL="0" indent="0" algn="ctr">
              <a:buNone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специфического взаимодействия сигналов;</a:t>
            </a:r>
          </a:p>
          <a:p>
            <a:pPr lvl="0" algn="just">
              <a:lnSpc>
                <a:spcPct val="150000"/>
              </a:lnSpc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ощущения восприятия, трансформации и передачи информации;</a:t>
            </a:r>
          </a:p>
          <a:p>
            <a:pPr lvl="0" algn="just">
              <a:lnSpc>
                <a:spcPct val="150000"/>
              </a:lnSpc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инициации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биохимических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и/или физико-химических   процессов,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конкретной ответной клетки-мишени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45059"/>
            <a:ext cx="8915400" cy="476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следующие виды рецепторов:</a:t>
            </a:r>
          </a:p>
          <a:p>
            <a:pPr algn="just"/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Экстеро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интерорецепторы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дистантные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Первично-чувствующие и вторично-чувствующие (со специальными клетками, преобразующими энергию внешнего раздражения в нервный импульс)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418"/>
            <a:ext cx="10515600" cy="48337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996779"/>
            <a:ext cx="10515600" cy="534494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000" b="1" u="sng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ервичночувствующие</a:t>
            </a:r>
            <a:r>
              <a:rPr lang="ru-RU" sz="3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(первичные)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воспринимающая зона представляет собой окончание дендрита чувствительного нейрона:  </a:t>
            </a:r>
          </a:p>
          <a:p>
            <a:pPr lvl="0" algn="just"/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из  нервной пластинки;</a:t>
            </a:r>
          </a:p>
          <a:p>
            <a:pPr lvl="0" algn="just"/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эволюционно более древние;</a:t>
            </a:r>
          </a:p>
          <a:p>
            <a:pPr lvl="0" algn="just"/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периферический отросток со </a:t>
            </a:r>
            <a:r>
              <a:rPr lang="ru-RU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стереоцилиями</a:t>
            </a: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(это гомолог дендрита), а также аксон, образующий синапсы на нейронах соответствующих центров;</a:t>
            </a:r>
          </a:p>
          <a:p>
            <a:pPr lvl="0" algn="just"/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строении  их нервного компонента (сетчатка, обонятельные луковицы) отражается принцип экранного послойного строения.</a:t>
            </a:r>
          </a:p>
          <a:p>
            <a:pPr marL="0" indent="0" algn="just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</a:t>
            </a: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кожные рецепторы (тактильные) и рецепторы внутренних органов, проприорецепторы, рецепторы обоняния, зрения, </a:t>
            </a:r>
            <a:r>
              <a:rPr lang="ru-RU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</a:t>
            </a:r>
            <a:r>
              <a:rPr lang="ru-RU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хеморецепторы ЦНС.</a:t>
            </a:r>
            <a:endParaRPr 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297" y="126228"/>
            <a:ext cx="10515600" cy="45042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606" y="1219200"/>
            <a:ext cx="10515600" cy="536965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u="sng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торичночувствующие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(вторичные)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воспринимающей зоной является специализированная рецепторная клетка,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синаптически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связанная с окончанием дендрита чувствительного нейрона:</a:t>
            </a:r>
          </a:p>
          <a:p>
            <a:pPr algn="just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развиваются из эктодермы;</a:t>
            </a:r>
          </a:p>
          <a:p>
            <a:pPr algn="just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более молодые в эволюционном плане; </a:t>
            </a:r>
          </a:p>
          <a:p>
            <a:pPr algn="just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апикальном полюсе имеют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стереоцилии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киноцилии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базальном полюсе синапсы с дендритами чувствительных нейронов;</a:t>
            </a:r>
          </a:p>
          <a:p>
            <a:pPr algn="just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сенсоэпителиальных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клет­ках образуют синапсы отростки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псевдоуниполярных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нейронов спинальных ганглиев, эти клетки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снимают и кодируют информацию, а передают её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нейроны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Вторичные: рецепторы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вкуса, слуха  и равновесия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4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298" y="101514"/>
            <a:ext cx="10515600" cy="57398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985837"/>
            <a:ext cx="10515600" cy="58721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ДЕЙСТВИЯ РАЗДРАЖИТЕЛЕЙ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действии стимула на рецепторную клетку происходит преобразование энергии внешнего раздражения в рецепторный сигнал.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процесс идет в три основных этапа: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взаимодействие стимула с рецепторной белковой молекулой, которая находится в составе клеточной  мембраны  рецепторной клетки;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2) усиление сенсорного сигнала и его передача внутри рецепторной клетки;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открытие или блокирование находящихся в мембране рецепторов ионных каналов, через которые начинает или прекращается течь ионный ток, что в свою очередь приводит к деполяризации или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гиперполяризации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этой мембраны (возникает так называемый рецепторный потенциал).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3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922" y="205583"/>
            <a:ext cx="10120743" cy="76648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842" y="1014621"/>
            <a:ext cx="11278158" cy="57335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первичночувствующих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рецепторных клетках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преобразование энергии внешнего стимула в возбуждение непосредственно на мембране рецептора.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может служить тельце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Пачини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16" y="3199638"/>
            <a:ext cx="4261041" cy="28139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90335" y="3527495"/>
            <a:ext cx="8666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7060" indent="-32766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Схематическое изображение ответов          первичного (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) и вторичного (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) рецепторов на стимуляцию. </a:t>
            </a:r>
            <a:endParaRPr lang="ru-RU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47060" indent="-327660" algn="just"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-тельце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Пачини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i="1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-капсула рецептора;	</a:t>
            </a:r>
          </a:p>
          <a:p>
            <a:pPr marL="3147060" indent="-327660" algn="just"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         2</a:t>
            </a:r>
            <a:r>
              <a:rPr lang="ru-RU" i="1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-немиелинизированная часть нервного окончания; </a:t>
            </a:r>
          </a:p>
          <a:p>
            <a:pPr marL="3147060" indent="-327660" algn="just"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         3</a:t>
            </a:r>
            <a:r>
              <a:rPr lang="ru-RU" i="1" dirty="0" smtClean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-миелинизированное нервное волокно);</a:t>
            </a:r>
            <a:endParaRPr lang="ru-RU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6597" y="123205"/>
            <a:ext cx="10293738" cy="40401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616" y="803191"/>
            <a:ext cx="10577384" cy="605480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вторичночувствующих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рецепторных клетках 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 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не непосредственно на окончание отростка сенсорного нейрона, а на особые структуры — специализированные </a:t>
            </a:r>
            <a:r>
              <a:rPr lang="ru-RU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рецептирующие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клетки. В них под влиянием этого раздражения возникает целая серия различных процессов, являющихся причиной последующего возбуж­дения сенсорного нейрона. Отсюда и название этих рецепторов — вторичные или </a:t>
            </a:r>
            <a:r>
              <a:rPr lang="ru-RU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вторичночувствующие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48714" y="3963747"/>
            <a:ext cx="4580238" cy="21652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82032" y="3830595"/>
            <a:ext cx="390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49580" algn="l"/>
                <a:tab pos="540385" algn="l"/>
              </a:tabLst>
            </a:pPr>
            <a:r>
              <a:rPr lang="ru-RU" sz="1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первичное рецепторное образование; 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49580" algn="l"/>
                <a:tab pos="540385" algn="l"/>
              </a:tabLst>
            </a:pPr>
            <a:r>
              <a:rPr lang="ru-RU" sz="1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вторичное рецепторное образование; 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49580" algn="l"/>
                <a:tab pos="540385" algn="l"/>
              </a:tabLst>
            </a:pPr>
            <a:r>
              <a:rPr lang="ru-RU" sz="1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РП — </a:t>
            </a:r>
            <a:r>
              <a:rPr lang="ru-RU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рецепторный потенциал; 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49580" algn="l"/>
                <a:tab pos="540385" algn="l"/>
              </a:tabLst>
            </a:pPr>
            <a:r>
              <a:rPr lang="ru-RU" sz="1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ГП </a:t>
            </a:r>
            <a:r>
              <a:rPr lang="ru-RU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генераторный потенциал; 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49580" algn="l"/>
                <a:tab pos="540385" algn="l"/>
              </a:tabLst>
            </a:pPr>
            <a:r>
              <a:rPr lang="ru-RU" sz="1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ПД </a:t>
            </a:r>
            <a:r>
              <a:rPr lang="ru-RU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потенциал действия; 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49580" algn="l"/>
                <a:tab pos="540385" algn="l"/>
              </a:tabLst>
            </a:pPr>
            <a:r>
              <a:rPr lang="ru-RU" sz="1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немиелинизированное</a:t>
            </a:r>
            <a:r>
              <a:rPr lang="ru-RU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нервное волокно; 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49580" algn="l"/>
                <a:tab pos="540385" algn="l"/>
              </a:tabLst>
            </a:pPr>
            <a:r>
              <a:rPr lang="ru-RU" sz="1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2— </a:t>
            </a:r>
            <a:r>
              <a:rPr lang="ru-RU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миелинизированное нервное волокно; 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49580" algn="l"/>
                <a:tab pos="540385" algn="l"/>
              </a:tabLst>
            </a:pPr>
            <a:r>
              <a:rPr lang="ru-RU" sz="1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3— </a:t>
            </a:r>
            <a:r>
              <a:rPr lang="ru-RU" sz="1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рецептирующая</a:t>
            </a:r>
            <a:r>
              <a:rPr lang="ru-RU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клетка; 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49580" algn="l"/>
                <a:tab pos="540385" algn="l"/>
              </a:tabLst>
            </a:pPr>
            <a:r>
              <a:rPr lang="ru-RU" sz="1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4— </a:t>
            </a:r>
            <a:r>
              <a:rPr lang="ru-RU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афферентное нервное волокно; 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49580" algn="l"/>
                <a:tab pos="540385" algn="l"/>
              </a:tabLst>
            </a:pPr>
            <a:r>
              <a:rPr lang="ru-RU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— эфферентное нервное волокно;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49580" algn="l"/>
                <a:tab pos="540385" algn="l"/>
              </a:tabLst>
            </a:pPr>
            <a:r>
              <a:rPr lang="ru-RU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синапс. 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49580" algn="l"/>
                <a:tab pos="540385" algn="l"/>
              </a:tabLst>
            </a:pPr>
            <a:r>
              <a:rPr lang="ru-RU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Стрелками показано место формирования </a:t>
            </a:r>
            <a:r>
              <a:rPr lang="ru-RU" sz="1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РП, </a:t>
            </a:r>
            <a:r>
              <a:rPr lang="ru-RU" sz="12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ГП </a:t>
            </a:r>
            <a:r>
              <a:rPr lang="ru-RU" sz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ПД.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46" y="109752"/>
            <a:ext cx="10515600" cy="52456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2368" y="2141838"/>
            <a:ext cx="10239632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первичных рецепторах раздражитель вызывает: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рецепторный потенциал - потенциал действия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вторичных рецепторах: </a:t>
            </a: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рецепторный потенциал- выделение медиатора - генераторный  потенциал - потенциал действия</a:t>
            </a:r>
            <a:endParaRPr lang="ru-RU" sz="2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214" y="180869"/>
            <a:ext cx="10878624" cy="70881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962" y="1090863"/>
            <a:ext cx="10981038" cy="52763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Рецептивное поле</a:t>
            </a:r>
          </a:p>
          <a:p>
            <a:pPr marL="0" indent="0" algn="just">
              <a:buNone/>
            </a:pP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Рецептивным полем нейрона называют множество рецепторов, функционально связанных с этим нейроном. Рецептивное поле нейрона представляет собой динамическое образование – один и тот же нейрон в различные моменты времени может оказаться функционально связанным с различным количеством рецепторов. </a:t>
            </a:r>
            <a:endParaRPr lang="ru-RU" sz="3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800100" lvl="2" indent="0" algn="just">
              <a:buNone/>
            </a:pPr>
            <a:r>
              <a:rPr lang="ru-RU" dirty="0" smtClean="0"/>
              <a:t>				</a:t>
            </a:r>
            <a:r>
              <a:rPr lang="ru-RU" sz="1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рецептирующая</a:t>
            </a:r>
            <a:r>
              <a:rPr lang="ru-RU" sz="1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клетка;</a:t>
            </a:r>
          </a:p>
          <a:p>
            <a:pPr marL="800100" lvl="2" indent="0" algn="just">
              <a:buNone/>
            </a:pPr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А – максимальное рецептивное поле 2;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Б – минимальное рецептивное поле 2;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В – рецептивное поле нейрона 3.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22" y="3951452"/>
            <a:ext cx="1578340" cy="22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10" y="130131"/>
            <a:ext cx="10515600" cy="70866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сенсорных систем 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696" y="1241027"/>
            <a:ext cx="3383573" cy="254225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7675974" y="4421896"/>
            <a:ext cx="45160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чувств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высокоспециализированные сенсорные структуры, обеспечивающие восприятие определенных сигналов (раздражений)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96" y="3783279"/>
            <a:ext cx="3385751" cy="21143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269" y="1241027"/>
            <a:ext cx="3628768" cy="2477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269" y="3704047"/>
            <a:ext cx="3628768" cy="21935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4037" y="1241027"/>
            <a:ext cx="3067856" cy="24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25" y="106209"/>
            <a:ext cx="10884954" cy="78894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525" y="1037968"/>
            <a:ext cx="11423675" cy="5210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Перекрытие рецептивных полей чувствительных </a:t>
            </a: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нейронов </a:t>
            </a:r>
            <a:endParaRPr lang="ru-RU" sz="3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первичных рецепторов зоны ветвления периферических отростков чувствительных нейронов могут перекрывать друг </a:t>
            </a: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– А.</a:t>
            </a:r>
            <a:endParaRPr lang="ru-RU" sz="3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первичных рецепторов</a:t>
            </a:r>
          </a:p>
          <a:p>
            <a:pPr marL="0" indent="0" algn="just">
              <a:buNone/>
            </a:pPr>
            <a:r>
              <a:rPr lang="ru-RU" b="1" i="1" dirty="0"/>
              <a:t>	</a:t>
            </a:r>
            <a:r>
              <a:rPr lang="ru-RU" b="1" i="1" dirty="0" smtClean="0"/>
              <a:t>										</a:t>
            </a:r>
          </a:p>
          <a:p>
            <a:pPr marL="0" indent="0" algn="just">
              <a:buNone/>
            </a:pPr>
            <a:r>
              <a:rPr lang="ru-RU" b="1" i="1" dirty="0"/>
              <a:t>	</a:t>
            </a:r>
            <a:r>
              <a:rPr lang="ru-RU" b="1" i="1" dirty="0" smtClean="0"/>
              <a:t>										</a:t>
            </a:r>
          </a:p>
          <a:p>
            <a:pPr marL="0" indent="0" algn="just">
              <a:buNone/>
            </a:pPr>
            <a:endParaRPr lang="ru-RU" b="1" i="1" dirty="0"/>
          </a:p>
          <a:p>
            <a:pPr marL="0" indent="0" algn="just">
              <a:buNone/>
            </a:pPr>
            <a:endParaRPr lang="ru-RU" b="1" i="1" dirty="0" smtClean="0"/>
          </a:p>
          <a:p>
            <a:pPr marL="0" indent="0" algn="just">
              <a:buNone/>
            </a:pPr>
            <a:endParaRPr lang="ru-RU" b="1" i="1" dirty="0"/>
          </a:p>
          <a:p>
            <a:pPr marL="0" indent="0" algn="just">
              <a:buNone/>
            </a:pPr>
            <a:endParaRPr lang="ru-RU" b="1" i="1" dirty="0" smtClean="0"/>
          </a:p>
          <a:p>
            <a:pPr marL="0" indent="0" algn="just">
              <a:buNone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– вторичных рецепторов</a:t>
            </a:r>
          </a:p>
          <a:p>
            <a:pPr marL="0" indent="0" algn="ctr">
              <a:buNone/>
            </a:pPr>
            <a:endParaRPr lang="ru-RU" b="1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25" y="2783639"/>
            <a:ext cx="5010150" cy="28345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7058" y="3221165"/>
            <a:ext cx="6474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вторичных рецепторов одна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рецептирующая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клетка может контактировать с несколькими чувствительными нейронами, т.е. может входить состав рецептивных полей различных нейронов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563"/>
            <a:ext cx="10515600" cy="46689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051740"/>
            <a:ext cx="10515600" cy="5641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РАЗЛИЧЕНИЕ СИГНАЛОВ</a:t>
            </a:r>
          </a:p>
          <a:p>
            <a:pPr marL="0" indent="0" algn="ctr">
              <a:buNone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Рецепторы специализированы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восприятию определенного параметра свойств раздражителя в весьма узком диапазоне и реагируют лишь на узкую область, например, частот или длины световой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волны.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Реагируют на 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 стимула, </a:t>
            </a:r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пространственные признаки.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4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52"/>
            <a:ext cx="10515600" cy="43394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5276" y="881448"/>
            <a:ext cx="10346724" cy="55179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 различения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минимальное изменение параметров действующего раздражителя,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воспринимается субъективно.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пороги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различения силы, пространства и времени действия раздражителя.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абсолютный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дифференциальный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(разностный) пороги. 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Абсолютным порогом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считают минимальную силу адекватного стимула, при которой возникает возбуждение рецептора.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дифференциальным порогом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понимают минимальный прирост силы стимула,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заметное изменение реакции рецептора (например, слабо соленое - сильно соленое</a:t>
            </a:r>
            <a:r>
              <a:rPr lang="ru-RU" sz="2800" dirty="0">
                <a:solidFill>
                  <a:srgbClr val="C00000"/>
                </a:solidFill>
              </a:rPr>
              <a:t>)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9275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4172" y="700216"/>
            <a:ext cx="10039865" cy="60877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 различения силы раздражителя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 всегда выше ранее  действующего  раздражения  на определенную величину (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Вебера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Вебера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пороге силы действующего раздражителя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∆I / I=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где: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сила раздражителя;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ощутимый прирост силы действующего раздражителя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интенсивности ощущения от силы раздражения выражается законом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Вебера-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Фехнера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"Интенсивность ощущений пропорциональна логарифму силы раздражения"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= k × log (I /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интенсивность ощущения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константа;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сила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 ощущения</a:t>
            </a:r>
          </a:p>
          <a:p>
            <a:pPr marL="0" indent="0" algn="just"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108" y="126228"/>
            <a:ext cx="10515600" cy="67284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130" y="1079156"/>
            <a:ext cx="10052222" cy="52872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различие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сигналов основано на различиях в пространственном распределении возбуждения в слое рецепторов и в нервных слоях. Для пространственного  различия необходимо чтобы между двумя возбуждаемыми рецепторами находился хотя бы один невозбужденный рецепторный элемент.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 различия 2-х раздражителей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необходимо чтобы вызванные ими нервные процессы не сливались во времени,  чтобы сигнал, вызываемый последующим стимулом, не попадал в рефрактерный период от предыдущего.</a:t>
            </a:r>
          </a:p>
          <a:p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59" y="68563"/>
            <a:ext cx="10515600" cy="42570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897" y="930876"/>
            <a:ext cx="10338486" cy="56826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преобразования  в  рецепторах энергии физического или химического раздражителя в процессе нервного возбуждения начинается цепь процессов по преобразованию  и  передаче  полученного  сигнала.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- передача информации в раздражителе в высшие отделы мозга.</a:t>
            </a:r>
          </a:p>
          <a:p>
            <a:pPr marL="0" indent="0" algn="just">
              <a:buNone/>
            </a:pPr>
            <a:r>
              <a:rPr lang="ru-RU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Проводниковый отдел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доставку информации от рецепторов в центральный отдел  анализатора и частичную переработку в нейронах на " станциях переключения".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 сигналов могут быть условно разделены  на 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и временные.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35" y="134465"/>
            <a:ext cx="10515600" cy="55751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76" y="864973"/>
            <a:ext cx="10041924" cy="548498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преобразования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сигналов - изменение их масштаба в целом, искажение различных пространств, частей например (это может происходить в зрительной и соматосенсорных системах на корковом уровне - искажение геометрических пропорций объекта). </a:t>
            </a:r>
          </a:p>
          <a:p>
            <a:pPr marL="0" indent="0" algn="just">
              <a:buNone/>
            </a:pPr>
            <a:r>
              <a:rPr lang="ru-RU" sz="2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</a:t>
            </a:r>
            <a:r>
              <a:rPr lang="ru-RU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информации - ее сжатие в отдельные импульсные посылки, разделенные паузами и интервалами. В целом, тоническая </a:t>
            </a:r>
            <a:r>
              <a:rPr lang="ru-RU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импульсация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преобразуется в физическую.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Существенным моментом преобразования информации является </a:t>
            </a:r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избыточной информации 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выделение лишь существенных признаков сигналов.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следующие приемы ограничения: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1.Сжатие афферентной информации  благодаря наличию суживающихся      сенсорных «воронок».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Подавление несущественной информации.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10" y="142704"/>
            <a:ext cx="10515600" cy="60694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741" y="864974"/>
            <a:ext cx="9984259" cy="54932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i="1" dirty="0" smtClean="0"/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</a:t>
            </a: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Кодируются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характеристики раздражителя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кодируется наличием различных видов рецепторов,  обладающих  наибольшей чувствительностью к определенному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адекватному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 раздражителя, за исключением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болевого;</a:t>
            </a:r>
          </a:p>
          <a:p>
            <a:pPr marL="0" lvl="0" indent="0" algn="just">
              <a:buNone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изменения числа возбужденных рецепторов и изменения частоты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импульсации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655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8316" y="139680"/>
            <a:ext cx="10293738" cy="86533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909" y="1367482"/>
            <a:ext cx="10610334" cy="507862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действия); </a:t>
            </a:r>
          </a:p>
          <a:p>
            <a:pPr marL="0" indent="0" algn="just">
              <a:buNone/>
            </a:pPr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раздражителя - с помощью возбуждения рецепторов при включении раздражителя  и  прекращении их возбуждения после выключения раздражителя,  а также в связи с наличием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on-off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рецепторов.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8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486" y="106208"/>
            <a:ext cx="10653948" cy="6926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1794" y="1263512"/>
            <a:ext cx="10190205" cy="50837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КОДИРОВАНИЯ</a:t>
            </a: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Частотное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Передача и преобразование сигнала происходит путем импульсов,  которые поступают в виде отдельных пачек.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анализаторных системах кодирование информации о характере сигнала происходит двоичным  кодом, т.е.  наличием  или отсутствием залпа импульсов (пачек),  изменением характера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импульсации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частоты и числа импульсов в залпах, интервалов между залпами.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временные распределения активности нервных волокон называют-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«временной рисунок».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9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8" y="185025"/>
            <a:ext cx="10386393" cy="88952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17341" y="1307969"/>
            <a:ext cx="937465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2pPr>
            <a:lvl3pPr marL="1143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3pPr>
            <a:lvl4pPr marL="1600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4pPr>
            <a:lvl5pPr marL="20574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5pPr>
            <a:lvl6pPr marL="2506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9pPr>
          </a:lstStyle>
          <a:p>
            <a:pPr marL="0" indent="0" algn="just" defTabSz="914400">
              <a:buClrTx/>
              <a:buSzTx/>
              <a:buFontTx/>
              <a:buNone/>
            </a:pPr>
            <a:endParaRPr lang="ru-RU" sz="28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buClrTx/>
              <a:buSzTx/>
              <a:buFontTx/>
              <a:buNone/>
            </a:pP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buClrTx/>
              <a:buSzTx/>
              <a:buFontTx/>
              <a:buNone/>
            </a:pP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buClrTx/>
              <a:buSzTx/>
              <a:buFontTx/>
              <a:buNone/>
            </a:pP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рецепторов и нейронов мозга, участ­вующих в восприятии раздражений, проведении возбуждения, осуществляющих анализ и синтез сигналов внешнего и внутреннего мира и участвующих  в получении представления о них</a:t>
            </a:r>
          </a:p>
        </p:txBody>
      </p:sp>
    </p:spTree>
    <p:extLst>
      <p:ext uri="{BB962C8B-B14F-4D97-AF65-F5344CB8AC3E}">
        <p14:creationId xmlns:p14="http://schemas.microsoft.com/office/powerpoint/2010/main" val="31455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5737" y="221712"/>
            <a:ext cx="10114933" cy="81781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3557" y="1126156"/>
            <a:ext cx="10198443" cy="5472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интенсивности стимулов –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количеством нейронных элементов. Разные пороги и разные  диапазоны при увеличении силы стимула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все большее количество нервных элементов.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 меченой линии или тонического позиционного кодирования -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в том,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определенный признак раздражителя вызывает возбуждение определенного нейрона или группы нейронов, расположенных в строго определенном месте того или иного нервного слоя. Этот вид кодирования - наиболее высокий отмечается у высших животных в корковом отделе анализатора.     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039"/>
            <a:ext cx="10515600" cy="60693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1880" y="1153297"/>
            <a:ext cx="9910119" cy="5559125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ДЕТЕКТИРОВАНИЕ ПРИЗНАКОВ СИГНАЛОВ</a:t>
            </a:r>
          </a:p>
          <a:p>
            <a:pPr marL="0" indent="0" algn="ctr">
              <a:buNone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признаков раздражителя существуют специализированные  нейроны -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детекторы,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расщепляют афферентный сигнал. Совокупность таких нейронов, оценивающих разные стороны одного и того же признака (например цвет или запах предмета), составляют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детекции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этого признака.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802"/>
            <a:ext cx="10515600" cy="72227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128584"/>
            <a:ext cx="10515600" cy="5460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ОПОЗНАНИЕ ОБРАЗЦОВ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Опознание образов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конечная и наиболее сложная операция анализатора.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целостное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раздражителя, отнесение сигнала к определенному классу сигналов, записанному в аппарате памяти, т.е. происходит определение биологической значимости раздражителя в соответствии с собственными потребностями.  </a:t>
            </a:r>
          </a:p>
        </p:txBody>
      </p:sp>
    </p:spTree>
    <p:extLst>
      <p:ext uri="{BB962C8B-B14F-4D97-AF65-F5344CB8AC3E}">
        <p14:creationId xmlns:p14="http://schemas.microsoft.com/office/powerpoint/2010/main" val="28501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8933" y="139681"/>
            <a:ext cx="10170170" cy="89004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3514" y="1252152"/>
            <a:ext cx="10338486" cy="5218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корковом отделе происходит: </a:t>
            </a: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различение всех действующих на организм раздражителей, </a:t>
            </a: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(формирование) образов, узнавание предметов и явлений.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опознания образов происходит «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раздражителя»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выделение ее из множества других моделей.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Опознание образа заканчивается принятием решения о том, с какой  ситуацией или объектом встретился организм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8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703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8769" y="2306594"/>
            <a:ext cx="8915400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система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анализаторы внешней и внутренней среды, совокупность сенсорных рецепторов, нервных путей и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центров. Их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появлению у человека специфического ощущения. </a:t>
            </a:r>
          </a:p>
          <a:p>
            <a:pPr marL="0" indent="0" algn="just">
              <a:buNone/>
            </a:pP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3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845"/>
            <a:ext cx="10515600" cy="7964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2238" y="1046207"/>
            <a:ext cx="10659762" cy="5163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СЕНСОРНЫХ СИСТЕМ:</a:t>
            </a: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Зрительная.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Адекватный раздражитель – свет.</a:t>
            </a:r>
          </a:p>
          <a:p>
            <a:pPr marL="514350" indent="-514350" algn="just">
              <a:buAutoNum type="arabicPeriod"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Слуховая</a:t>
            </a:r>
            <a:r>
              <a:rPr lang="ru-RU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Адекватный раздражитель – звук.</a:t>
            </a:r>
          </a:p>
          <a:p>
            <a:pPr marL="514350" indent="-514350" algn="just">
              <a:buAutoNum type="arabicPeriod"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51" y="4069044"/>
            <a:ext cx="2882849" cy="1921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151" y="1560371"/>
            <a:ext cx="2882849" cy="21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010"/>
            <a:ext cx="10515600" cy="65636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8373" y="1319608"/>
            <a:ext cx="10666412" cy="485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3.Вкусовая</a:t>
            </a:r>
            <a:r>
              <a:rPr lang="ru-RU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Адекватный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 –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вкус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(горький, сладкий, кислый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4.Обонятельная</a:t>
            </a:r>
            <a:r>
              <a:rPr lang="ru-RU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Адекватный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 –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запах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191" y="1229840"/>
            <a:ext cx="2942300" cy="2210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919" y="3680019"/>
            <a:ext cx="4365797" cy="29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583" y="117991"/>
            <a:ext cx="10515600" cy="50808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1374" y="12192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5.Вестибулярная.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Адекватный раздражитель –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гравитация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ускорение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Кинестетическая</a:t>
            </a:r>
            <a:r>
              <a:rPr lang="ru-RU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Адекватный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 –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вибрация, тепло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423" y="3695213"/>
            <a:ext cx="3895682" cy="2603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150" y="881449"/>
            <a:ext cx="4050955" cy="22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824" y="56505"/>
            <a:ext cx="10310213" cy="7837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физиология сенсорных систем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446" y="840259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теории И.П. Павлова все анализаторы состоят из следующих отделов: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периферического,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проводникового,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центрального, или коркового.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746" y="1143949"/>
            <a:ext cx="2339546" cy="25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</TotalTime>
  <Words>1991</Words>
  <Application>Microsoft Office PowerPoint</Application>
  <PresentationFormat>Произвольный</PresentationFormat>
  <Paragraphs>285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Легкий дым</vt:lpstr>
      <vt:lpstr>Гомельский государственный  медицинский университет  Кафедра нормальной и патологической физиологии</vt:lpstr>
      <vt:lpstr>Общая физиология сенсорных систем  </vt:lpstr>
      <vt:lpstr>Общая физиология сенсорных систем 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  <vt:lpstr>Общая физиология сенсорных систем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user123</cp:lastModifiedBy>
  <cp:revision>20</cp:revision>
  <dcterms:created xsi:type="dcterms:W3CDTF">2017-01-17T08:59:27Z</dcterms:created>
  <dcterms:modified xsi:type="dcterms:W3CDTF">2021-12-27T09:22:53Z</dcterms:modified>
</cp:coreProperties>
</file>