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25" r:id="rId11"/>
    <p:sldId id="267" r:id="rId12"/>
    <p:sldId id="268" r:id="rId13"/>
    <p:sldId id="324" r:id="rId14"/>
    <p:sldId id="326" r:id="rId15"/>
    <p:sldId id="269" r:id="rId16"/>
    <p:sldId id="270" r:id="rId17"/>
    <p:sldId id="271" r:id="rId18"/>
    <p:sldId id="272" r:id="rId19"/>
    <p:sldId id="323" r:id="rId20"/>
    <p:sldId id="274" r:id="rId21"/>
    <p:sldId id="275" r:id="rId22"/>
    <p:sldId id="327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28" r:id="rId39"/>
    <p:sldId id="292" r:id="rId40"/>
    <p:sldId id="293" r:id="rId41"/>
    <p:sldId id="329" r:id="rId42"/>
    <p:sldId id="294" r:id="rId43"/>
    <p:sldId id="298" r:id="rId44"/>
    <p:sldId id="295" r:id="rId45"/>
    <p:sldId id="332" r:id="rId46"/>
    <p:sldId id="296" r:id="rId47"/>
    <p:sldId id="297" r:id="rId48"/>
    <p:sldId id="331" r:id="rId49"/>
    <p:sldId id="330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2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02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4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3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5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00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2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1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93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94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95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9C385-7AB5-41A7-A423-6AEBEDE1D636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28BBD-0C7F-4430-9DCB-F5522AB36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6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391" y="3212976"/>
            <a:ext cx="1846892" cy="2092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70" y="18331"/>
            <a:ext cx="2728913" cy="2047875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3568" y="1941115"/>
            <a:ext cx="2887745" cy="2399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498615"/>
            <a:ext cx="2085975" cy="20478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2229124"/>
            <a:ext cx="2217098" cy="19677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4613135"/>
            <a:ext cx="4572000" cy="16065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SzPct val="120000"/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Физиология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SzPct val="120000"/>
              <a:defRPr/>
            </a:pPr>
            <a:endParaRPr lang="ru-RU" sz="105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SzPct val="120000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ЛЕКЦИЯ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SzPct val="120000"/>
              <a:defRPr/>
            </a:pPr>
            <a:endParaRPr lang="ru-RU" sz="105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tx1"/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студентов 2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курса</a:t>
            </a:r>
          </a:p>
          <a:p>
            <a:pPr algn="ctr">
              <a:lnSpc>
                <a:spcPct val="80000"/>
              </a:lnSpc>
              <a:buClr>
                <a:schemeClr val="tx1"/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Висенберг Ю.В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к.б.н.,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доцент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tx1"/>
              </a:buClr>
              <a:defRPr/>
            </a:pP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год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260648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Гомельский государственный медицинский университет</a:t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Кафедра  нормальной и патологической физиологии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0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9694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9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60" y="13451"/>
            <a:ext cx="7886700" cy="63989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618" y="823784"/>
            <a:ext cx="7886700" cy="5941113"/>
          </a:xfrm>
        </p:spPr>
        <p:txBody>
          <a:bodyPr/>
          <a:lstStyle/>
          <a:p>
            <a:pPr marL="0" indent="0" algn="just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Быстрая боль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ощущается через 0,1 сек. После нанесения болевого стимула. Описывают как: режущая, колющая, острая, электрическая и т.д. от болевых рецепторов в спинной мозг болевые сигналы передаются по волокнам небольшого диаметра 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 скоростью от 6 до 30 м/с.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786" y="4436667"/>
            <a:ext cx="2307431" cy="20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436667"/>
            <a:ext cx="3046843" cy="2315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792887"/>
            <a:ext cx="1950244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9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331" y="1"/>
            <a:ext cx="7886700" cy="39541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9" y="980728"/>
            <a:ext cx="6264696" cy="51845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Медленная боль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возникает в течение 1 сек и более. Медленно нарастает в течение многих секунд или минут. Описывают как: жгучая, тупая, пульсирующая, распирающая. Передается по С-волокнам со скоростью от 0,5 до 2 м/с.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31" y="736257"/>
            <a:ext cx="215026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13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34626" cy="669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90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245"/>
            <a:ext cx="8700459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04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0648"/>
            <a:ext cx="7886700" cy="591631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боли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сформировались две основные теории боли.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специфичности (Фрей 1985).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существует самостоятельный болевой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анализатор, включающий специфические болевые рецепторы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собственный проводниковый и центральный отделы.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Боль, согласно этой теории, возникает при действии раздражителей на болевые рецепторы. Информация о возбуждении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проводится и анализируется специальными структурами ЦНС.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32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229"/>
            <a:ext cx="9036496" cy="54355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интенсивности (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Гольдштейнер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1894)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боль возникает при достаточно интенсивном, или повреждающим воздействии раздражителя на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рецепторы.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очень сильный звук может вызвать боль, действуя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механорецепторы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барабанной перепонки, очень яркий и интенсивный свет может вызвать болевые ощущения в глазах и т.д.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509120"/>
            <a:ext cx="2307431" cy="204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365104"/>
            <a:ext cx="21145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2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8640"/>
            <a:ext cx="7886700" cy="598832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Рецепция боли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052736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Болевыми рецепторами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ноцицепторы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являются свободные нервные окончания.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распространены в поверхностных слоях кожи, надкостнице, суставах стенке артерий.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глубоких тканях свободные нервных окончаний меньше, но обширные тканевые повреждения могут вызвать боль практически во всех областях организма.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591631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ВОЗНИКНОВЕНИЯ БОЛИ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вызывают разные стимулы: механические, химические, температурные.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быстрая (острая) боль вызывается механическими и термическими стимулами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68960"/>
            <a:ext cx="2757155" cy="3084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094" y="3057153"/>
            <a:ext cx="4326973" cy="36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2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hepresentation.ru/img/thumbs/1340887c4b966ad78efea49c047246d0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0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06033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 БОЛИ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1.Биологическая роль боли.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Типы боли.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 и передача боли.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Теории боли.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Формирование болевых ощущений.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Отраженная боль. Теории.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Регуляция болевой чувствительности.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Физиологические основы методов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обезболивания.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Методы исследования болевой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38597"/>
            <a:ext cx="6391622" cy="63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0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174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быстрой боли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013" y="2096390"/>
            <a:ext cx="4483023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60032" y="1348800"/>
            <a:ext cx="417646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быстрой боли от рецепторов осуществляют волокна типа 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вступающие в спинной мозг по задним корешкам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синаптически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контактирующими с нейронами заднего рога этой же стороны.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образования синапсов с нейронами второго порядка на этой же стороне нервные волокна переходят на противоположную сторону и поднимаются вверх по мозговому стволу в составе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спиноталамичечского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33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0"/>
            <a:ext cx="8600300" cy="56886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02" y="5720482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стволе мозга част волокон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синаптически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контактирует с нейронами ретикулярной формации, основная же масса волокон проходит к таламусу. От него сигналы передаются в другие базальные структуры мозга и в соматосенсорную кору.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48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67265"/>
            <a:ext cx="7886700" cy="550969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Локализация острой боли - в различных частях тела более четкая, чем медленная хроническая боль.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болевых импульсов.</a:t>
            </a:r>
          </a:p>
          <a:p>
            <a:pPr marL="0" indent="0" algn="just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вещество Р участвуют в передаче болевых стимулов в качестве возбуждающего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нейромедиатора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синапсах между центральными отростками чувствительных нейронов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спиннономозгового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узла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перикарионами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нейронов спиноталамического пути. Блокирование секреции вещества Р и снятие болевых ощущений реализуется через рецепторы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опиодных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пептидов, встроенных в мембрану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центрального отростка чувствительного нейрона (пример феномена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пресинаптического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торможения). Источник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опиодного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пептида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энкефалина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вставочный нейрон.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84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867" y="85040"/>
            <a:ext cx="7886700" cy="590464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болевого импульса.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4245" y="807309"/>
            <a:ext cx="4091105" cy="536965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Вещество Р передает возбуждение с центрального отростка чувствительного нейрона на нейрон спиноталамического тракта. Через опиоидные рецепторы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энкефалин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вставочного нейрона тормозит секрецию вещества Р из чувствительного нейрона и проведение болевых сигналов.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6" y="1425533"/>
            <a:ext cx="4091719" cy="31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6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4807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медленной хронической боли.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боли от рецепторов осуществляют волокна типа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(0.5-2м/с). Болевые сигналы проводятся к нейронам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желатинозной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субстанции спинного мозга (второй нейрон болевой системы)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429000"/>
            <a:ext cx="4021566" cy="29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97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629051"/>
            <a:ext cx="5685653" cy="546027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Аксоны этих нейронов также переходят на противоположную сторону спинного мозга и следуют в составе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палеоспиноталамического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пути к нейронам ретикулярной формации продолговатого мозга, нейронам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околоводопроводного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серого вещества. Около 10% волокон этого пути достигает таламуса. Часть болевых сигналов проводится также к нейронам гипоталамуса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Сигналы, передаваемые в ЦНС по волокнам типа С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палеоспиноталамическому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пути, используются для формирования более поздней стадии болевого ощущения – медленной, или протопатической боли, а также хронической боли.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9872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45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301" y="849034"/>
            <a:ext cx="3354242" cy="4826836"/>
          </a:xfrm>
          <a:prstGeom prst="rect">
            <a:avLst/>
          </a:prstGeom>
        </p:spPr>
      </p:pic>
      <p:sp>
        <p:nvSpPr>
          <p:cNvPr id="6" name="AutoShape 2" descr="http://fizra.su/wp-content/uploads/image-101.jpg"/>
          <p:cNvSpPr>
            <a:spLocks noChangeAspect="1" noChangeArrowheads="1"/>
          </p:cNvSpPr>
          <p:nvPr/>
        </p:nvSpPr>
        <p:spPr bwMode="auto">
          <a:xfrm>
            <a:off x="47625" y="-13652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47984" y="1896418"/>
            <a:ext cx="5088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болевых ощущений, их адресации, организации реакций на болевые воздействия участвует ряд областей головного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мозга, главным образом таламус.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42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32040" y="24036"/>
            <a:ext cx="412267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считать, что высшим центром болевой чувствительности является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вентробазальный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ядер таламуса. Нейроны его медиальных и интраламинарных ядер, вероятно, ответственны за формирование длительной протопатической и хронической боли.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этих ядер у животных приводит к исчезновению защитных реакций на действие болевого раздражителя, а  у человека при повреждении данных структур развивается снижение болевой чувствительности вплоть до ее исчезновения – анальгезии.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35" y="1449547"/>
            <a:ext cx="4851313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22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7886700" cy="535317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Гипоталамус и структуры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системы, также получающие болевые сигналы, участвуют в формировании эмоциональных и другие ответных реакций на болевое воздействие.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708920"/>
            <a:ext cx="5452979" cy="406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4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8496944" cy="230425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Болевая чувствительность имеет особое значение для выживания организма, так как предупреждает его о действии повреждающих и опасных раздражителей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5293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19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764704"/>
            <a:ext cx="3984742" cy="43513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83968" y="0"/>
            <a:ext cx="475252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Ретикулярная формация ствола мозга играет важную роль в поддержании бодрствующего состояния организма. Болевые сигналы, поступающие к нейронам ретикулярной формации, используются также для активирующего влияния ретикулярной формации на кору больших полушарий мозга. Поэтому избыточная активация коры может быть одной из причин бессонницы, развивающейся у пациентов, испытывающих сильную боль.</a:t>
            </a:r>
          </a:p>
        </p:txBody>
      </p:sp>
    </p:spTree>
    <p:extLst>
      <p:ext uri="{BB962C8B-B14F-4D97-AF65-F5344CB8AC3E}">
        <p14:creationId xmlns:p14="http://schemas.microsoft.com/office/powerpoint/2010/main" val="3508844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16632"/>
            <a:ext cx="5976664" cy="6030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Отраженная боль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Раздражение внутренних органов часто вызывает боль, которая ощущается не только во внутренних органах, но и в некоторых соматических структурах, находящихся достаточно далеко от места вызова боли. Такая боль называется отраженной  (иррадиирущей).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77847"/>
            <a:ext cx="2633347" cy="47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09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2881" y="560173"/>
            <a:ext cx="6301607" cy="561679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дерматомеров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Афферентные волокна кожи, мышц, суставов и внутренних органов входят в спинной мозг по задним корешкам в определенном пространственном порядке. Кожные афферентные волокна каждого заднего корешка иннервируют ограниченную область кожи, называемую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дерматометром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Отраженная боль обычно возникает в структурах, развивающихся из одного и того же эмбрионального сегмента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дерматомера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Например, сердце и левая рука имеют одну и ту же сегментарную природу.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63" y="1257065"/>
            <a:ext cx="1815242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546389" y="576649"/>
            <a:ext cx="5542006" cy="560031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Конвергенция и облегчение в механизме возникновения отраженной боли.</a:t>
            </a:r>
          </a:p>
          <a:p>
            <a:pPr marL="0" indent="0" algn="ctr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конвергенции.</a:t>
            </a:r>
          </a:p>
          <a:p>
            <a:pPr marL="0" indent="0" algn="just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скорость, постоянство и частота информации о соматической боли способствует закреплению мозгом информации о том, что сигналы, поступающие в соответствующие нервные пути, вызваны болевыми стимулами в определенных соматических областях тела. Когда же нервные пути возбуждаются активностью висцеральных болевых афферентных волокон, то сигнал, достигающий мозга, не дифференцируется, и боль проецируется на соматическую область тела.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90" y="1442010"/>
            <a:ext cx="2706859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88042" y="116632"/>
            <a:ext cx="5838569" cy="65642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облегчения.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облегчения отраженной боли основывается на предположении, что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внутренних органов понижает порог спиноталамических нейронов к воздействиям афферентных болевых сигналов их соматических областей.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облегчения даже минимальная болевая активность из соматической области переходит в мозг.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03" y="1079545"/>
            <a:ext cx="2706859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9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болевой чувствительности.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обладают неодинаковой болевой чувствительностью к болевым воздействиям. Более того, у каждого человека эта чувствительность может изменяться и зависеть от ряда условий.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на поле боя, в других экстремальных ситуациях раненные люди часто не ощущают боли, но спустя некоторое время, когда факт ранения становится очевидным, у них может развиться невыносимая боль.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Подобные наблюдения о возможности изменения болевой чувствительности и даже полного ее устранения означают, что в организме существуют специальные структуры и механизмы, регулирующие и подавляющие болевую чувствительность.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объединены в систему, которая получила название </a:t>
            </a:r>
          </a:p>
          <a:p>
            <a:pPr marL="0" indent="0" algn="ctr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Эндогенная </a:t>
            </a:r>
            <a:r>
              <a:rPr lang="ru-RU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антиноцицептивная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7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40920" cy="6060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70-х годах ХХ столетия были открыты эндогенные пептиды мозга, обладающие сильным обезболивающим действием.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ЭНДОРФИНЫ, ЭНКЕФАЛИНЫ, ДИНОРФИНЫ.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сравнении этих пептидов с морфином и другими алкалоидами оказалось, что они имеют сходное строение. То есть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представлены в структурах мозга и могут быть выделены из тканей мозга в значительных количествах.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80920" cy="574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1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энкефалины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образуются из белковых молекул предшественниц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проопиомеланокортина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проэнкефалина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продинорфина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синтезирующихся в гипоталамусе и гипофизе.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Секреция их возрастает при различных видах стресса, в том числе при болевом стрессе, в результате чего в спинномозговой жидкости их уровень многократно возрастает.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позволяет эндогенным анальгетикам связываться со специфическими клеточными рецепторами на различных уровнях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40" y="0"/>
            <a:ext cx="2309060" cy="20484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51" y="958101"/>
            <a:ext cx="556908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боли и обезболивания занимает одно из центральных мест в медицине с момента ее возникновения и остается до сих пор наиболее сложной и драматичной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708920"/>
            <a:ext cx="3114579" cy="35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93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19268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Рецепторы 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имеются в нейронах задних рогов спинного мозга, ретикулярной формации, нейронах среднего мозга, центрального серого вещества около водопровода, в таламусе и в коре больших полушарий.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Связывание этих пептидов с рецепторами нейронов, формирующих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ноцицептивную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систему, приводит, вероятно, к изменению проницаемости ионных каналов, развитию на постсинаптической мембране тормозного постсинаптического потенциала (ТПСП) и торможению активности нейронов, формирующих пути проведения и центры болевой чувствительности.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2349"/>
            <a:ext cx="8064896" cy="564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2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4624"/>
            <a:ext cx="8784976" cy="60815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возможный механизм действия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эндорфинов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стимуляция выделения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гаммааминомаслянной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(ГАМК). Она способна оказывать тормозное действие на нейроны, воспринимающие и передающие сигналы о воздействии болевого раздражителя.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01937"/>
            <a:ext cx="7128792" cy="451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4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ГАМКергическая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подсистема.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энкефалинов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частично реализуется через стимуляцию выделения ГАМК и ее тормозные эффекты на активность нейронов.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ГАМКергическая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подсистема имеет и самостоятельное значение, что подтверждается повышением порогов болевого восприятия после введения агонистов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ГАМКрецепторов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ГАМКергические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нейроны широко представлены в различных отделах ЦНС, в которые проводятся сигналы болевой чувствительности.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550756" cy="648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Серотониновая система.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давно обнаружено, что электрическое раздражение у экспериментальных животных серого вещества, расположенного вокруг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сильвиева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водопровода, а также ядер шва продолговатого мозга вызывает анальгезию.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Установлено, что нейроны данных структур посылают аксоны, которые в составе волокон нисходящих моноаминергических путей следуют к нейронам задних рогов спинного мозга, на которых формируют синапсы. </a:t>
            </a:r>
          </a:p>
        </p:txBody>
      </p:sp>
    </p:spTree>
    <p:extLst>
      <p:ext uri="{BB962C8B-B14F-4D97-AF65-F5344CB8AC3E}">
        <p14:creationId xmlns:p14="http://schemas.microsoft.com/office/powerpoint/2010/main" val="23164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7"/>
          <a:stretch/>
        </p:blipFill>
        <p:spPr bwMode="auto">
          <a:xfrm>
            <a:off x="107504" y="55513"/>
            <a:ext cx="8459954" cy="525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297" y="5517232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этих нейронов, выделяется медиатор серотонин, действие которого сопровождается развитием пост-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пресинаптического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торможения спинальных нейронов. В результате повышаются пороги болевой чувствительности, восприятие боли снижается вплоть до полного обезболивания.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8856984" cy="572149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организме по каким-то причинам существует недостаток серотонина или его действие заблокировано, то у человека снижаются пороги болевой чувствительности и развивается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гипералгезия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 начинает ощущать боль при действии раздражителей, которые при обычных болевой чувствительности не вызывают болевых ощущений.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состоянии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гипералгезии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способен испытывать болевые ощущения при нормальной функции того или иного органа. Такая ситуация встречается при депрессиях, развивающихся при дефиците серотонина в ЦНС.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"/>
            <a:ext cx="8784976" cy="61769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Норадренергическая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подсистема.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подсистема включается при стенических отрицательных эмоциях (при гневе, ярости, негодовании). В подобных ситуациях у человека снижается болевая чувствительность и нередко он может перестать ощущать боль. Нейроны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норадренергической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подсистемы сосредоточены в гипоталамусе,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системе, ядрах ретикулярной формации и каудальном отделе ствола мозга.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механизма обезболивающего действия норадреналина, высвобождаемого из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пресинаптиеских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по-видимому, лежат такие же тормозные эффекты, как и в основе тормозного действия серотонина.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8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454320" cy="633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992888" cy="598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7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40" y="0"/>
            <a:ext cx="2309060" cy="20484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70" y="332656"/>
            <a:ext cx="6732170" cy="412852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– это особое психическое состояние, обусловленное совокупностью процессов, происходящих в ЦНС и возникающих в ответ на повреждающие действия.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Болевое ощущение формируется в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мозге,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сознании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в очаге повреждения.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151" y="3827601"/>
            <a:ext cx="3023351" cy="30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73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Физиологические основы методов обезболивания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методов снижения болевой чувствительности может быть снижение чувствительности рецепторов боли или блокирование проведения нервных импульсов  от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ЦНС.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чувствительности болевых ощущений можно достичь за счет механизмов латерального торможения, которое развивается при стимуляции на поверхности тела рецепторов другой модальности (например, тактильные при легком массаже).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эффективным является применение средств, блокирующих проведение болевых сигналов по эфферентным волокнам типа 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С. Это достигается использованием блокаторов быстрых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потенциалзависимых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натриевых каналов, среди которых наиболее известны такие местно-анестезирующие вещества, как новокаин, дикаин,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ультракаин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достижения обезболивания некоторые из этих веществ вводятся в ткани, окружающие нервные стволы (проводниковая анестезия), а также в спинномозговой канал (спинальная анестезия).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856983" cy="6525344"/>
          </a:xfrm>
        </p:spPr>
        <p:txBody>
          <a:bodyPr>
            <a:noAutofit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болевой чувствительности или ее полное устранение достигается при применении веществ, влияющих на активность нейронов центров головного мозга, принимающих участие в формировании болевого ощущения: ретикулярной формации ствола мозга, таламуса, коры больших полушарий. Это снотворные, некоторые наркотические и другие вещества.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путей снижения или устранения боли является устранение ее причины или источника, что нередко требует от врача проведения тонкой диагностики. К веществам, блокирующим синтез одного из медиаторов боли – простагландинов, относятся салицилаты, например аспирин. Применение аспирина сопровождается понижением ощущения боли, оказывает противовоспалительное и жаропонижающее действие.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5374"/>
            <a:ext cx="9144000" cy="343329"/>
          </a:xfrm>
        </p:spPr>
        <p:txBody>
          <a:bodyPr>
            <a:noAutofit/>
          </a:bodyPr>
          <a:lstStyle/>
          <a:p>
            <a:pPr marL="0" indent="0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 болевой чувствительности</a:t>
            </a:r>
            <a:endParaRPr lang="ru-RU" sz="3000" b="1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14401"/>
            <a:ext cx="8928992" cy="52625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Субъективные и объективные.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Субъективные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сведения об испытываемой человеком боли врач получает от самого пациента. При анализе этих сведений можно определить характер боли (острая, хроническая, возвратная), ее динамику (нарастающая, утихающая), локализацию (локальная, разлитая), связь с перенесенными травмами и другими воздействиями или состояниями (температура, озноб).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сведения часто бывают достаточными для выяснения причины боли, ее источника и постановки диагноза заболевания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1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Объективные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4543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специальных игл;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тонометра;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индукции болевого ощущения воздействием электрического тока. Показателем порога болевого ощущения при этом является напряжение тока в милливольтах под катодом. Болевые пороги исследуют в симметричных точках тела.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температурного фактора: повышение температуры участка тела пучком света. При этом в качестве показателя болевой чувствительности обычно используют время от начала воздействия до появления болевого ощущения.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586551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клинической практике широко используется исследование реакций на болевой воздействие. Это исследование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флексорных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соматических рефлексов, а также рефлексов, контролируемых автономной нервной системой (АНС).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7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401" y="-29632"/>
            <a:ext cx="7886700" cy="615178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Фантомные боли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" y="1871571"/>
            <a:ext cx="4572396" cy="40846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22171" y="692695"/>
            <a:ext cx="45225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люди физически утрачивают какую-либо конеч­ность, у них сохраняется ощущение, что она находит­ся на прежнем месте. Отсутствующая конечность ощу­щается так же, как и прежде, даже если она уже не су­ществует материально.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 происходит утрата одного или не­скольких пальцев на руках и ногах, поэтому и фантом­ные ощущения в ампутированных пальцах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распространенный из всех видов. </a:t>
            </a:r>
          </a:p>
        </p:txBody>
      </p:sp>
    </p:spTree>
    <p:extLst>
      <p:ext uri="{BB962C8B-B14F-4D97-AF65-F5344CB8AC3E}">
        <p14:creationId xmlns:p14="http://schemas.microsoft.com/office/powerpoint/2010/main" val="19405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7459"/>
            <a:ext cx="8208912" cy="63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6883474" cy="6552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- психофизиологическое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переживаемое чувство дискомфорта, возникающего в результате чрезмерной механической или химической стимуляции моно- и полимодальных рецепторов покровных тканей и внутренних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органов.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перестройку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организма, меняя его отношения с внешней средой.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977" y="306710"/>
            <a:ext cx="21431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9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6632"/>
            <a:ext cx="9108504" cy="6552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сторожевой пес здоровья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(Ч. Шеррингтон)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БОЛИ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СИГНАЛЬНОЕ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организма о самых первых признаках повреждения 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болезни.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обеспечивает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гомеостаза и восстановление поврежденных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ПОВЕДЕНЧЕСКОЕ,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разрушающих раздражителей.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4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5721499"/>
          </a:xfrm>
        </p:spPr>
        <p:txBody>
          <a:bodyPr/>
          <a:lstStyle/>
          <a:p>
            <a:pPr marL="0" indent="0" algn="just">
              <a:buClr>
                <a:srgbClr val="CC0000"/>
              </a:buClr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системная реакция организма боль состоит из 3-х процессов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Clr>
                <a:srgbClr val="CC0000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Возбуждение рецепторов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buClr>
                <a:srgbClr val="CC0000"/>
              </a:buClr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импульсов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ЦНС и возбуждение центральных структур; </a:t>
            </a:r>
          </a:p>
          <a:p>
            <a:pPr marL="0" indent="0" algn="just">
              <a:buClr>
                <a:srgbClr val="CC0000"/>
              </a:buClr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3.Комплекс эффективных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реакций, направленных на избавление организма от вредного фактора.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34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Болевые рецепторы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адаптируются</a:t>
            </a:r>
          </a:p>
          <a:p>
            <a:pPr algn="ctr"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адаптации - важная информация о существующем повреждении.</a:t>
            </a:r>
          </a:p>
          <a:p>
            <a:pPr algn="just"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длительном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действии болевого стимула возбуждение болевых волокон возрастает (характерно для медленной, ноющей, сопровождающейся тошнотой боли).</a:t>
            </a:r>
          </a:p>
        </p:txBody>
      </p:sp>
    </p:spTree>
    <p:extLst>
      <p:ext uri="{BB962C8B-B14F-4D97-AF65-F5344CB8AC3E}">
        <p14:creationId xmlns:p14="http://schemas.microsoft.com/office/powerpoint/2010/main" val="332674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2360</Words>
  <Application>Microsoft Office PowerPoint</Application>
  <PresentationFormat>Экран (4:3)</PresentationFormat>
  <Paragraphs>134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 – ноцицепция</vt:lpstr>
      <vt:lpstr>БОЛЬ – ноцицепция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быстрой боли</vt:lpstr>
      <vt:lpstr>Презентация PowerPoint</vt:lpstr>
      <vt:lpstr>Презентация PowerPoint</vt:lpstr>
      <vt:lpstr>Передача болевого импульса.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Физиологические основы методов обезболивания</vt:lpstr>
      <vt:lpstr>Презентация PowerPoint</vt:lpstr>
      <vt:lpstr>Презентация PowerPoint</vt:lpstr>
      <vt:lpstr>Методы исследования болевой чувствительности</vt:lpstr>
      <vt:lpstr> Объективные </vt:lpstr>
      <vt:lpstr>Презентация PowerPoint</vt:lpstr>
      <vt:lpstr>Фантомные боли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user123</cp:lastModifiedBy>
  <cp:revision>20</cp:revision>
  <dcterms:created xsi:type="dcterms:W3CDTF">2021-04-28T11:45:40Z</dcterms:created>
  <dcterms:modified xsi:type="dcterms:W3CDTF">2021-12-27T09:21:57Z</dcterms:modified>
</cp:coreProperties>
</file>